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</p:sldIdLst>
  <p:sldSz cy="9144000" cx="16256000"/>
  <p:notesSz cx="6858000" cy="9144000"/>
  <p:embeddedFontLst>
    <p:embeddedFont>
      <p:font typeface="Merriweather Sans"/>
      <p:regular r:id="rId122"/>
      <p:bold r:id="rId123"/>
      <p:italic r:id="rId124"/>
      <p:boldItalic r:id="rId125"/>
    </p:embeddedFont>
    <p:embeddedFont>
      <p:font typeface="Helvetica Neue"/>
      <p:regular r:id="rId126"/>
      <p:bold r:id="rId127"/>
      <p:italic r:id="rId128"/>
      <p:boldItalic r:id="rId129"/>
    </p:embeddedFont>
    <p:embeddedFont>
      <p:font typeface="Helvetica Neue Light"/>
      <p:regular r:id="rId130"/>
      <p:bold r:id="rId131"/>
      <p:italic r:id="rId132"/>
      <p:boldItalic r:id="rId133"/>
    </p:embeddedFont>
    <p:embeddedFont>
      <p:font typeface="Gill Sans"/>
      <p:regular r:id="rId134"/>
      <p:bold r:id="rId1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C68DCE-7704-47D0-8FDE-264862A4BE02}">
  <a:tblStyle styleId="{38C68DCE-7704-47D0-8FDE-264862A4BE02}" styleName="Table_0">
    <a:wholeTbl>
      <a:tcTxStyle b="off" i="off">
        <a:font>
          <a:latin typeface="Gill Sans Light"/>
          <a:ea typeface="Gill Sans Light"/>
          <a:cs typeface="Gill Sans Light"/>
        </a:font>
        <a:srgbClr val="5A5F5E"/>
      </a:tcTxStyle>
      <a:tcStyle>
        <a:tcBdr>
          <a:left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000000">
              <a:alpha val="4310"/>
            </a:srgbClr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B4B4B4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808785"/>
          </a:solidFill>
        </a:fill>
      </a:tcStyle>
    </a:firstRow>
    <a:neCell>
      <a:tcTxStyle b="off" i="off"/>
    </a:neCell>
    <a:nwCell>
      <a:tcTxStyle b="off" i="off"/>
    </a:nwCell>
  </a:tblStyle>
  <a:tblStyle styleId="{F713320B-052E-4216-9D9D-7A23DFAF4FF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HelveticaNeue-boldItalic.fntdata"/><Relationship Id="rId128" Type="http://schemas.openxmlformats.org/officeDocument/2006/relationships/font" Target="fonts/HelveticaNeue-italic.fntdata"/><Relationship Id="rId127" Type="http://schemas.openxmlformats.org/officeDocument/2006/relationships/font" Target="fonts/HelveticaNeue-bold.fntdata"/><Relationship Id="rId126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MerriweatherSans-boldItalic.fntdata"/><Relationship Id="rId29" Type="http://schemas.openxmlformats.org/officeDocument/2006/relationships/slide" Target="slides/slide24.xml"/><Relationship Id="rId124" Type="http://schemas.openxmlformats.org/officeDocument/2006/relationships/font" Target="fonts/MerriweatherSans-italic.fntdata"/><Relationship Id="rId123" Type="http://schemas.openxmlformats.org/officeDocument/2006/relationships/font" Target="fonts/MerriweatherSans-bold.fntdata"/><Relationship Id="rId122" Type="http://schemas.openxmlformats.org/officeDocument/2006/relationships/font" Target="fonts/MerriweatherSans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HelveticaNeueLight-italic.fntdata"/><Relationship Id="rId131" Type="http://schemas.openxmlformats.org/officeDocument/2006/relationships/font" Target="fonts/HelveticaNeueLight-bold.fntdata"/><Relationship Id="rId130" Type="http://schemas.openxmlformats.org/officeDocument/2006/relationships/font" Target="fonts/HelveticaNeueLight-regular.fntdata"/><Relationship Id="rId135" Type="http://schemas.openxmlformats.org/officeDocument/2006/relationships/font" Target="fonts/GillSans-bold.fntdata"/><Relationship Id="rId134" Type="http://schemas.openxmlformats.org/officeDocument/2006/relationships/font" Target="fonts/GillSans-regular.fntdata"/><Relationship Id="rId133" Type="http://schemas.openxmlformats.org/officeDocument/2006/relationships/font" Target="fonts/HelveticaNeueLight-bold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9e83db68f_0_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289e83db68f_0_6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8bfecc91bb_1_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1" name="Google Shape;951;g28bfecc91bb_1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8bf4c70fa2_35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5" name="Google Shape;965;g28bf4c70fa2_35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8bf4c70fa2_47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2" name="Google Shape;972;g28bf4c70fa2_47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8bf4c70fa2_47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9" name="Google Shape;979;g28bf4c70fa2_47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8bf4c70fa2_47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g28bf4c70fa2_47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8bf4c70fa2_47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3" name="Google Shape;993;g28bf4c70fa2_47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8bf4c70fa2_47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0" name="Google Shape;1000;g28bf4c70fa2_47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8bb0c4992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7" name="Google Shape;1007;g28bb0c4992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8b8c69de7e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3" name="Google Shape;1013;g28b8c69de7e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8b8c69de7e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2" name="Google Shape;1022;g28b8c69de7e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9e83db68f_0_5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289e83db68f_0_5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89e83db68f_0_3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g289e83db68f_0_3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89e83db68f_0_6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7" name="Google Shape;1037;g289e83db68f_0_6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905bd100b1_7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g2905bd100b1_7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89e83db68f_0_6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2" name="Google Shape;1052;g289e83db68f_0_6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89e83db68f_0_6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g289e83db68f_0_6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89e83db68f_0_6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4" name="Google Shape;1064;g289e83db68f_0_6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1" name="Google Shape;107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9e83db68f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289e83db68f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9e83db68f_0_3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289e83db68f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9e83db68f_0_5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289e83db68f_0_5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9e83db68f_0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89e83db68f_0_4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bf4c70fa2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28bf4c70fa2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9e83db68f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289e83db68f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9e83db68f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289e83db68f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9e83db6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g289e83db68f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9e83db68f_0_6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89e83db68f_0_6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9e83db68f_0_6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89e83db68f_0_6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9e83db68f_0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89e83db68f_0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9e83db68f_0_6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89e83db68f_0_6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9e83db68f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289e83db68f_0_2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b8c69de7e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8b8c69de7e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8b8c69de7e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8b8c69de7e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d9e15de9e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4d9e15de9e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d9e15de9e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24d9e15de9e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d9e15de9e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24d9e15de9e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d9e15de9e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24d9e15de9e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9e83db68f_0_6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289e83db68f_0_6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d9e15de9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24d9e15de9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d9e15de9e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24d9e15de9e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9e83db68f_0_6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289e83db68f_0_6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9e83db68f_0_6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289e83db68f_0_6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9e83db68f_0_6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289e83db68f_0_6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d9e15de9e_0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24d9e15de9e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d9e15de9e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24d9e15de9e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89e83db68f_0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289e83db68f_0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9e83db68f_0_7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289e83db68f_0_7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bfecc91bb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28bfecc91bb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9e83db68f_0_7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289e83db68f_0_7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9e83db68f_0_7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289e83db68f_0_7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89e83db68f_0_7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289e83db68f_0_7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9e83db68f_0_7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289e83db68f_0_7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bf4c70fa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28bf4c70fa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05bd100b1_7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2905bd100b1_7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bf4c70fa2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28bf4c70fa2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8bf4c70fa2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g28bf4c70fa2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9e83db68f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289e83db68f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8bfecc91bb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28bfecc91bb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bfecc91bb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28bfecc91bb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d9e15de9e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24d9e15de9e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9e83db68f_0_7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g289e83db68f_0_7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8bf4c70fa2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28bf4c70fa2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bfecc91bb_1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28bfecc91bb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d9e15de9e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g24d9e15de9e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89e83db68f_0_7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289e83db68f_0_7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9e83db68f_0_7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289e83db68f_0_7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89e83db68f_0_7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289e83db68f_0_7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e83db68f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89e83db68f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4d9e15de9e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24d9e15de9e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9e83db68f_0_7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g289e83db68f_0_7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8bfecc91bb_1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g28bfecc91bb_1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8bfecc91bb_1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g28bfecc91bb_1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bfecc91bb_1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g28bfecc91bb_1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8bfecc91bb_1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g28bfecc91bb_1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bfecc91bb_1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g28bfecc91bb_1_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8bfecc91bb_1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28bfecc91bb_1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8bfecc91bb_1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28bfecc91bb_1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8bfecc91bb_1_1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g28bfecc91bb_1_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9e83db68f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289e83db68f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bfecc91bb_1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g28bfecc91bb_1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b8c69de7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g28b8c69de7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4d9e15de9e_4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g24d9e15de9e_4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4d9e15de9e_4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g24d9e15de9e_4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4d9e15de9e_4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g24d9e15de9e_4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4d9e15de9e_4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g24d9e15de9e_4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4d9e15de9e_4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24d9e15de9e_4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bfecc91bb_1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g28bfecc91bb_1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8b8c69de7e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1" name="Google Shape;751;g28b8c69de7e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8b8c69de7e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g28b8c69de7e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9e83db68f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289e83db68f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8bf4c70fa2_1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g28bf4c70fa2_1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8bf4c70fa2_1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3" name="Google Shape;773;g28bf4c70fa2_1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8b8c69de7e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g28b8c69de7e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8b8c69de7e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g28b8c69de7e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8b8c69de7e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8b8c69de7e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8b8c69de7e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g28b8c69de7e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4d9e15de9e_4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g24d9e15de9e_4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8bf4c70fa2_35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7" name="Google Shape;827;g28bf4c70fa2_35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8bfecc91bb_1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g28bfecc91bb_1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8bf4c70fa2_35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g28bf4c70fa2_35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9e83db68f_0_5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289e83db68f_0_5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8bf4c70fa2_35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9" name="Google Shape;859;g28bf4c70fa2_35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8bf4c70fa2_35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8" name="Google Shape;868;g28bf4c70fa2_35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8bf4c70fa2_35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7" name="Google Shape;877;g28bf4c70fa2_35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8bf4c70fa2_35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8" name="Google Shape;888;g28bf4c70fa2_35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8bf4c70fa2_35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8" name="Google Shape;898;g28bf4c70fa2_35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8bf4c70fa2_35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8" name="Google Shape;908;g28bf4c70fa2_35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8bf4c70fa2_35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7" name="Google Shape;917;g28bf4c70fa2_35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8bf4c70fa2_35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6" name="Google Shape;926;g28bf4c70fa2_35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8bf4c70fa2_35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5" name="Google Shape;935;g28bf4c70fa2_35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8bf4c70fa2_35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4" name="Google Shape;944;g28bf4c70fa2_35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 - Dark">
  <p:cSld name="Title - Top - 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35353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44500" y="3022600"/>
            <a:ext cx="15367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>
            <p:ph idx="2" type="pic"/>
          </p:nvPr>
        </p:nvSpPr>
        <p:spPr>
          <a:xfrm>
            <a:off x="3263900" y="482600"/>
            <a:ext cx="9739315" cy="5513299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3"/>
          <p:cNvSpPr txBox="1"/>
          <p:nvPr>
            <p:ph type="title"/>
          </p:nvPr>
        </p:nvSpPr>
        <p:spPr>
          <a:xfrm>
            <a:off x="444500" y="6946900"/>
            <a:ext cx="153670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 - Dark">
  <p:cSld name="Photo - Horizontal - 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>
            <p:ph idx="2" type="pic"/>
          </p:nvPr>
        </p:nvSpPr>
        <p:spPr>
          <a:xfrm>
            <a:off x="3263900" y="482600"/>
            <a:ext cx="9739315" cy="5513299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4"/>
          <p:cNvSpPr txBox="1"/>
          <p:nvPr>
            <p:ph type="title"/>
          </p:nvPr>
        </p:nvSpPr>
        <p:spPr>
          <a:xfrm>
            <a:off x="444500" y="6946900"/>
            <a:ext cx="153670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35353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>
            <p:ph idx="2" type="pic"/>
          </p:nvPr>
        </p:nvSpPr>
        <p:spPr>
          <a:xfrm>
            <a:off x="8839200" y="749300"/>
            <a:ext cx="4598126" cy="7772632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5"/>
          <p:cNvSpPr txBox="1"/>
          <p:nvPr>
            <p:ph type="title"/>
          </p:nvPr>
        </p:nvSpPr>
        <p:spPr>
          <a:xfrm>
            <a:off x="444500" y="1295400"/>
            <a:ext cx="7366000" cy="32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44500" y="4572000"/>
            <a:ext cx="73660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 - Dark">
  <p:cSld name="Photo - Vertical - 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8839200" y="749300"/>
            <a:ext cx="4598126" cy="7772632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444500" y="1295400"/>
            <a:ext cx="7366000" cy="32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444500" y="4572000"/>
            <a:ext cx="73660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35353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>
            <p:ph idx="2" type="pic"/>
          </p:nvPr>
        </p:nvSpPr>
        <p:spPr>
          <a:xfrm>
            <a:off x="9309100" y="2679700"/>
            <a:ext cx="3632200" cy="6139841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7"/>
          <p:cNvSpPr txBox="1"/>
          <p:nvPr>
            <p:ph type="title"/>
          </p:nvPr>
        </p:nvSpPr>
        <p:spPr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444500" y="2984500"/>
            <a:ext cx="7366000" cy="5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05637" lvl="0" marL="4572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1pPr>
            <a:lvl2pPr indent="-405637" lvl="1" marL="9144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2pPr>
            <a:lvl3pPr indent="-405638" lvl="2" marL="13716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3pPr>
            <a:lvl4pPr indent="-405638" lvl="3" marL="18288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4pPr>
            <a:lvl5pPr indent="-405638" lvl="4" marL="22860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Left">
  <p:cSld name="Title &amp; Bullets - Lef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444500" y="2984500"/>
            <a:ext cx="7366000" cy="5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05637" lvl="0" marL="4572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1pPr>
            <a:lvl2pPr indent="-405637" lvl="1" marL="9144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2pPr>
            <a:lvl3pPr indent="-405638" lvl="2" marL="13716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3pPr>
            <a:lvl4pPr indent="-405638" lvl="3" marL="18288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4pPr>
            <a:lvl5pPr indent="-405638" lvl="4" marL="22860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Right">
  <p:cSld name="Title &amp; Bullets - Righ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8445500" y="2984500"/>
            <a:ext cx="7366000" cy="5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05637" lvl="0" marL="4572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1pPr>
            <a:lvl2pPr indent="-405637" lvl="1" marL="9144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2pPr>
            <a:lvl3pPr indent="-405638" lvl="2" marL="13716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3pPr>
            <a:lvl4pPr indent="-405638" lvl="3" marL="18288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4pPr>
            <a:lvl5pPr indent="-405638" lvl="4" marL="22860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2365374" y="1916906"/>
            <a:ext cx="11525251" cy="3036094"/>
          </a:xfrm>
          <a:prstGeom prst="rect">
            <a:avLst/>
          </a:prstGeom>
          <a:noFill/>
          <a:ln>
            <a:noFill/>
          </a:ln>
        </p:spPr>
        <p:txBody>
          <a:bodyPr anchorCtr="0" anchor="b" bIns="47625" lIns="47625" spcFirstLastPara="1" rIns="47625" wrap="square" tIns="47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2365374" y="4941093"/>
            <a:ext cx="11525251" cy="12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47625" lIns="47625" spcFirstLastPara="1" rIns="47625" wrap="square" tIns="47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400"/>
              <a:buFont typeface="Gill Sans"/>
              <a:buNone/>
              <a:defRPr sz="3400">
                <a:solidFill>
                  <a:srgbClr val="535353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400"/>
              <a:buFont typeface="Gill Sans"/>
              <a:buNone/>
              <a:defRPr sz="3400">
                <a:solidFill>
                  <a:srgbClr val="535353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400"/>
              <a:buFont typeface="Gill Sans"/>
              <a:buNone/>
              <a:defRPr sz="3400">
                <a:solidFill>
                  <a:srgbClr val="535353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400"/>
              <a:buFont typeface="Gill Sans"/>
              <a:buNone/>
              <a:defRPr sz="3400">
                <a:solidFill>
                  <a:srgbClr val="535353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400"/>
              <a:buFont typeface="Gill Sans"/>
              <a:buNone/>
              <a:defRPr sz="3400">
                <a:solidFill>
                  <a:srgbClr val="535353"/>
                </a:solidFill>
              </a:defRPr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7966471" y="8691562"/>
            <a:ext cx="311151" cy="3238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25" lIns="47625" spcFirstLastPara="1" rIns="47625" wrap="square" tIns="476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44500" y="1917700"/>
            <a:ext cx="15367000" cy="30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44500" y="4940300"/>
            <a:ext cx="153670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- Photo">
  <p:cSld name="Title &amp; Subtitle - Phot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>
            <p:ph idx="2" type="pic"/>
          </p:nvPr>
        </p:nvSpPr>
        <p:spPr>
          <a:xfrm>
            <a:off x="3263900" y="482600"/>
            <a:ext cx="9739315" cy="5513299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444500" y="6413500"/>
            <a:ext cx="153670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44500" y="7581900"/>
            <a:ext cx="153670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- Photo - Dark">
  <p:cSld name="Title &amp; Subtitle - Photo - 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>
            <p:ph idx="2" type="pic"/>
          </p:nvPr>
        </p:nvSpPr>
        <p:spPr>
          <a:xfrm>
            <a:off x="3263900" y="482600"/>
            <a:ext cx="9739315" cy="5513299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444500" y="6413500"/>
            <a:ext cx="153670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44500" y="7581900"/>
            <a:ext cx="153670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Gill Sans"/>
              <a:buNone/>
              <a:defRPr sz="3400"/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35353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444500" y="2984500"/>
            <a:ext cx="15367000" cy="5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05637" lvl="0" marL="4572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1pPr>
            <a:lvl2pPr indent="-405637" lvl="1" marL="9144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2pPr>
            <a:lvl3pPr indent="-405638" lvl="2" marL="13716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3pPr>
            <a:lvl4pPr indent="-405638" lvl="3" marL="18288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4pPr>
            <a:lvl5pPr indent="-405638" lvl="4" marL="22860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2 Column">
  <p:cSld name="Title &amp; Bullets - 2 Colum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44500" y="2984500"/>
            <a:ext cx="15367000" cy="5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5637" lvl="0" marL="4572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1pPr>
            <a:lvl2pPr indent="-405637" lvl="1" marL="9144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2pPr>
            <a:lvl3pPr indent="-405638" lvl="2" marL="13716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3pPr>
            <a:lvl4pPr indent="-405638" lvl="3" marL="18288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4pPr>
            <a:lvl5pPr indent="-405638" lvl="4" marL="22860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2788"/>
              <a:buFont typeface="Gill Sans"/>
              <a:buChar char="•"/>
              <a:defRPr sz="3400">
                <a:solidFill>
                  <a:srgbClr val="535353"/>
                </a:solidFill>
              </a:defRPr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" type="body"/>
          </p:nvPr>
        </p:nvSpPr>
        <p:spPr>
          <a:xfrm>
            <a:off x="444500" y="241300"/>
            <a:ext cx="15367000" cy="86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22326" lvl="0" marL="457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1pPr>
            <a:lvl2pPr indent="-322326" lvl="1" marL="914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2pPr>
            <a:lvl3pPr indent="-322325" lvl="2" marL="1371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3pPr>
            <a:lvl4pPr indent="-322325" lvl="3" marL="1828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4pPr>
            <a:lvl5pPr indent="-322326" lvl="4" marL="22860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5pPr>
            <a:lvl6pPr indent="-322326" lvl="5" marL="27432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 - 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23232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35353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44500" y="241300"/>
            <a:ext cx="15367000" cy="86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47294" lvl="0" marL="4572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535353"/>
              </a:buClr>
              <a:buSzPts val="3444"/>
              <a:buFont typeface="Gill Sans"/>
              <a:buChar char="•"/>
              <a:defRPr b="0" i="0" sz="4200" u="none" cap="none" strike="noStrike">
                <a:solidFill>
                  <a:srgbClr val="52525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47294" lvl="1" marL="9144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535353"/>
              </a:buClr>
              <a:buSzPts val="3444"/>
              <a:buFont typeface="Gill Sans"/>
              <a:buChar char="•"/>
              <a:defRPr b="0" i="0" sz="4200" u="none" cap="none" strike="noStrike">
                <a:solidFill>
                  <a:srgbClr val="52525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47294" lvl="2" marL="1371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535353"/>
              </a:buClr>
              <a:buSzPts val="3444"/>
              <a:buFont typeface="Gill Sans"/>
              <a:buChar char="•"/>
              <a:defRPr b="0" i="0" sz="4200" u="none" cap="none" strike="noStrike">
                <a:solidFill>
                  <a:srgbClr val="52525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47294" lvl="3" marL="18288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535353"/>
              </a:buClr>
              <a:buSzPts val="3444"/>
              <a:buFont typeface="Gill Sans"/>
              <a:buChar char="•"/>
              <a:defRPr b="0" i="0" sz="4200" u="none" cap="none" strike="noStrike">
                <a:solidFill>
                  <a:srgbClr val="52525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47294" lvl="4" marL="22860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535353"/>
              </a:buClr>
              <a:buSzPts val="3444"/>
              <a:buFont typeface="Gill Sans"/>
              <a:buChar char="•"/>
              <a:defRPr b="0" i="0" sz="4200" u="none" cap="none" strike="noStrike">
                <a:solidFill>
                  <a:srgbClr val="52525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47294" lvl="5" marL="27432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535353"/>
              </a:buClr>
              <a:buSzPts val="3444"/>
              <a:buFont typeface="Gill Sans"/>
              <a:buChar char="•"/>
              <a:defRPr b="0" i="0" sz="4200" u="none" cap="none" strike="noStrike">
                <a:solidFill>
                  <a:srgbClr val="52525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47294" lvl="6" marL="32004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535353"/>
              </a:buClr>
              <a:buSzPts val="3444"/>
              <a:buFont typeface="Gill Sans"/>
              <a:buChar char="•"/>
              <a:defRPr b="0" i="0" sz="4200" u="none" cap="none" strike="noStrike">
                <a:solidFill>
                  <a:srgbClr val="52525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47294" lvl="7" marL="36576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535353"/>
              </a:buClr>
              <a:buSzPts val="3444"/>
              <a:buFont typeface="Gill Sans"/>
              <a:buChar char="•"/>
              <a:defRPr b="0" i="0" sz="4200" u="none" cap="none" strike="noStrike">
                <a:solidFill>
                  <a:srgbClr val="52525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47294" lvl="8" marL="4114800" marR="0" rtl="0" algn="l">
              <a:lnSpc>
                <a:spcPct val="120000"/>
              </a:lnSpc>
              <a:spcBef>
                <a:spcPts val="3600"/>
              </a:spcBef>
              <a:spcAft>
                <a:spcPts val="0"/>
              </a:spcAft>
              <a:buClr>
                <a:srgbClr val="535353"/>
              </a:buClr>
              <a:buSzPts val="3444"/>
              <a:buFont typeface="Gill Sans"/>
              <a:buChar char="•"/>
              <a:defRPr b="0" i="0" sz="4200" u="none" cap="none" strike="noStrike">
                <a:solidFill>
                  <a:srgbClr val="52525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  <a:defRPr b="0" i="0" sz="6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  <a:defRPr b="0" i="0" sz="6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  <a:defRPr b="0" i="0" sz="6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  <a:defRPr b="0" i="0" sz="6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  <a:defRPr b="0" i="0" sz="6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  <a:defRPr b="0" i="0" sz="6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  <a:defRPr b="0" i="0" sz="6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  <a:defRPr b="0" i="0" sz="6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600"/>
              <a:buFont typeface="Gill Sans"/>
              <a:buNone/>
              <a:defRPr b="0" i="0" sz="6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958666" y="8699500"/>
            <a:ext cx="317501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Gill Sans"/>
              <a:buNone/>
              <a:defRPr b="0" i="0" sz="16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hyperlink" Target="http://ml.nau.edu/latinr.pdf" TargetMode="External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hyperlink" Target="https://youtu.be/qLrdYhizEMg?t=1m54s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s://rdatatable-community.github.io/The-Raft/" TargetMode="External"/><Relationship Id="rId4" Type="http://schemas.openxmlformats.org/officeDocument/2006/relationships/hyperlink" Target="https://tinyurl.com/datatable-survey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github.com/Rdatatable/data.table/" TargetMode="External"/><Relationship Id="rId4" Type="http://schemas.openxmlformats.org/officeDocument/2006/relationships/hyperlink" Target="https://github.com/Rdatatable/data.table/issues/5676" TargetMode="External"/><Relationship Id="rId5" Type="http://schemas.openxmlformats.org/officeDocument/2006/relationships/image" Target="../media/image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s://rdatatable-community.github.io/The-Raft/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hyperlink" Target="https://rdatatable-community.github.io/The-Raft/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hyperlink" Target="https://tdhock.github.io/blog/2023/dt-atime-figure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s://tdhock.github.io/blog/2023/dt-atime-figure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ml.nau.edu/dtcheat.pdf" TargetMode="External"/><Relationship Id="rId4" Type="http://schemas.openxmlformats.org/officeDocument/2006/relationships/hyperlink" Target="http://ml.nau.edu/tiny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hyperlink" Target="https://www.w3schools.com/sql/sql_join_right.asp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journal.r-project.org/archive/2021/RJ-2021-029/index.html" TargetMode="External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image" Target="../media/image2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6.png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hyperlink" Target="https://journal.r-project.org/archive/2021/RJ-2021-029/index.html" TargetMode="External"/><Relationship Id="rId6" Type="http://schemas.openxmlformats.org/officeDocument/2006/relationships/hyperlink" Target="https://github.com/tdhock/nc-article/tree/master/figures-iris-d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6.png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hyperlink" Target="https://journal.r-project.org/archive/2021/RJ-2021-029/index.html" TargetMode="External"/><Relationship Id="rId6" Type="http://schemas.openxmlformats.org/officeDocument/2006/relationships/hyperlink" Target="https://github.com/tdhock/nc-article/tree/master/figures-iris-dt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6.png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hyperlink" Target="https://journal.r-project.org/archive/2021/RJ-2021-029/index.html" TargetMode="External"/><Relationship Id="rId6" Type="http://schemas.openxmlformats.org/officeDocument/2006/relationships/hyperlink" Target="https://github.com/tdhock/nc-article/tree/master/figures-iris-dt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journal.r-project.org/archive/2021/RJ-2021-029/index.html" TargetMode="External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hyperlink" Target="https://github.com/tdhock/nc-article/tree/master/figures-iris-dt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5.png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hyperlink" Target="https://journal.r-project.org/archive/2021/RJ-2021-029/index.html" TargetMode="External"/><Relationship Id="rId6" Type="http://schemas.openxmlformats.org/officeDocument/2006/relationships/hyperlink" Target="https://github.com/tdhock/nc-article/tree/master/figures-iris-dt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5.png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hyperlink" Target="https://journal.r-project.org/archive/2021/RJ-2021-029/index.html" TargetMode="External"/><Relationship Id="rId6" Type="http://schemas.openxmlformats.org/officeDocument/2006/relationships/hyperlink" Target="https://github.com/tdhock/nc-article/tree/master/figures-iris-dt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journal.r-project.org/archive/2021/RJ-2021-029/index.html" TargetMode="External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image" Target="../media/image29.png"/><Relationship Id="rId6" Type="http://schemas.openxmlformats.org/officeDocument/2006/relationships/hyperlink" Target="https://github.com/tdhock/nc-article/tree/master/figures-iris-dt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2.png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hyperlink" Target="https://journal.r-project.org/archive/2021/RJ-2021-029/index.html" TargetMode="External"/><Relationship Id="rId6" Type="http://schemas.openxmlformats.org/officeDocument/2006/relationships/hyperlink" Target="https://github.com/tdhock/nc-article/tree/master/figures-iris-dt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8.png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hyperlink" Target="https://journal.r-project.org/archive/2021/RJ-2021-029/index.html" TargetMode="External"/><Relationship Id="rId6" Type="http://schemas.openxmlformats.org/officeDocument/2006/relationships/hyperlink" Target="https://github.com/tdhock/nc-article/tree/master/figures-iris-dt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1.png"/><Relationship Id="rId4" Type="http://schemas.openxmlformats.org/officeDocument/2006/relationships/hyperlink" Target="https://journal.r-project.org/archive/2021/RJ-2021-029/index.html" TargetMode="External"/><Relationship Id="rId5" Type="http://schemas.openxmlformats.org/officeDocument/2006/relationships/hyperlink" Target="https://journal.r-project.org/archive/2021/RJ-2021-029/index.html" TargetMode="External"/><Relationship Id="rId6" Type="http://schemas.openxmlformats.org/officeDocument/2006/relationships/hyperlink" Target="https://github.com/tdhock/nc-article/tree/master/figures-iris-dt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48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idx="4294967295" type="title"/>
          </p:nvPr>
        </p:nvSpPr>
        <p:spPr>
          <a:xfrm>
            <a:off x="0" y="49625"/>
            <a:ext cx="162561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25" lIns="47625" spcFirstLastPara="1" rIns="47625" wrap="square" tIns="47625">
            <a:norm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9200"/>
              <a:buFont typeface="Helvetica Neue"/>
              <a:buNone/>
            </a:pPr>
            <a:r>
              <a:rPr lang="en-US">
                <a:solidFill>
                  <a:srgbClr val="52565B"/>
                </a:solidFill>
              </a:rPr>
              <a:t>Using and contributing to the data.table package for efficient big data analysis </a:t>
            </a:r>
            <a:endParaRPr/>
          </a:p>
        </p:txBody>
      </p:sp>
      <p:sp>
        <p:nvSpPr>
          <p:cNvPr id="87" name="Google Shape;87;p21"/>
          <p:cNvSpPr txBox="1"/>
          <p:nvPr/>
        </p:nvSpPr>
        <p:spPr>
          <a:xfrm>
            <a:off x="-25" y="2785525"/>
            <a:ext cx="162561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6500"/>
              <a:buFont typeface="Helvetica Neue"/>
              <a:buNone/>
            </a:pPr>
            <a:r>
              <a:rPr lang="en-US" sz="6500">
                <a:solidFill>
                  <a:srgbClr val="E74C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Toby Dylan Hocking</a:t>
            </a:r>
            <a:endParaRPr sz="6500">
              <a:solidFill>
                <a:srgbClr val="E74C3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6500"/>
              <a:buFont typeface="Helvetica Neue"/>
              <a:buNone/>
            </a:pPr>
            <a:r>
              <a:rPr lang="en-US" sz="6500">
                <a:solidFill>
                  <a:srgbClr val="E74C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Assistant Professor</a:t>
            </a:r>
            <a:endParaRPr sz="6500">
              <a:solidFill>
                <a:srgbClr val="E74C3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6500"/>
              <a:buFont typeface="Helvetica Neue"/>
              <a:buNone/>
            </a:pPr>
            <a:r>
              <a:rPr lang="en-US" sz="6500">
                <a:solidFill>
                  <a:srgbClr val="E74C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Northern Arizona University</a:t>
            </a:r>
            <a:endParaRPr sz="6500">
              <a:solidFill>
                <a:srgbClr val="E74C3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6500"/>
              <a:buFont typeface="Helvetica Neue"/>
              <a:buNone/>
            </a:pPr>
            <a:r>
              <a:rPr lang="en-US" sz="6500">
                <a:solidFill>
                  <a:srgbClr val="E74C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toby.hocking@r-project.org</a:t>
            </a:r>
            <a:endParaRPr sz="6500">
              <a:solidFill>
                <a:srgbClr val="E74C3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00-2-logo-r-datatable.png" id="88" name="Google Shape;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0761" y="7354378"/>
            <a:ext cx="1498410" cy="173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74625"/>
            <a:ext cx="2967024" cy="15693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/>
          <p:cNvSpPr txBox="1"/>
          <p:nvPr/>
        </p:nvSpPr>
        <p:spPr>
          <a:xfrm>
            <a:off x="3036450" y="7821625"/>
            <a:ext cx="1185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Funded by NSF POSE program, project #2303612.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Slides adapted from Arun Srinivasan, and datatable-intro vignette - thanks!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21"/>
          <p:cNvSpPr txBox="1"/>
          <p:nvPr>
            <p:ph idx="4294967295" type="title"/>
          </p:nvPr>
        </p:nvSpPr>
        <p:spPr>
          <a:xfrm>
            <a:off x="68000" y="5003325"/>
            <a:ext cx="162561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25" lIns="47625" spcFirstLastPara="1" rIns="47625" wrap="square" tIns="47625">
            <a:norm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9200"/>
              <a:buFont typeface="Helvetica Neue"/>
              <a:buNone/>
            </a:pPr>
            <a:r>
              <a:rPr lang="en-US" sz="6000">
                <a:solidFill>
                  <a:srgbClr val="52565B"/>
                </a:solidFill>
              </a:rPr>
              <a:t>Download these slides: </a:t>
            </a:r>
            <a:r>
              <a:rPr lang="en-US" sz="6000" u="sng">
                <a:solidFill>
                  <a:schemeClr val="hlink"/>
                </a:solidFill>
                <a:hlinkClick r:id="rId5"/>
              </a:rPr>
              <a:t>http://ml.nau.edu/latinr.pdf</a:t>
            </a:r>
            <a:r>
              <a:rPr lang="en-US" sz="6000">
                <a:solidFill>
                  <a:srgbClr val="52565B"/>
                </a:solidFill>
              </a:rPr>
              <a:t> </a:t>
            </a:r>
            <a:endParaRPr sz="6000"/>
          </a:p>
        </p:txBody>
      </p:sp>
      <p:pic>
        <p:nvPicPr>
          <p:cNvPr id="92" name="Google Shape;9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36500" y="2785513"/>
            <a:ext cx="36195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table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code syntax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2914072" y="3667061"/>
            <a:ext cx="77712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78439">
            <a:off x="2413276" y="5972037"/>
            <a:ext cx="5672255" cy="45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172" name="Google Shape;17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173" name="Google Shape;17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590002">
            <a:off x="9852035" y="5792864"/>
            <a:ext cx="4957600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330200" y="1812925"/>
            <a:ext cx="153594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in terms of — 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what 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do with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0" i="0" lang="en-US" sz="36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605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5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Matt's 2014 useR talk </a:t>
            </a:r>
            <a:r>
              <a:rPr lang="en-US" sz="45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https://youtu.be/qLrdYhizEMg?t=1m54s</a:t>
            </a:r>
            <a:endParaRPr sz="35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272325" y="6077400"/>
            <a:ext cx="13927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Gill Sans"/>
                <a:ea typeface="Gill Sans"/>
                <a:cs typeface="Gill Sans"/>
                <a:sym typeface="Gill Sans"/>
              </a:rPr>
              <a:t>SQL:   WHERE                        SELECT | UPDATE     GROUP BY</a:t>
            </a:r>
            <a:endParaRPr sz="35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20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reshaping: long to wide (dcast)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20"/>
          <p:cNvSpPr/>
          <p:nvPr/>
        </p:nvSpPr>
        <p:spPr>
          <a:xfrm>
            <a:off x="7639475" y="1939125"/>
            <a:ext cx="7706400" cy="24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5" name="Google Shape;955;p120"/>
          <p:cNvSpPr/>
          <p:nvPr/>
        </p:nvSpPr>
        <p:spPr>
          <a:xfrm>
            <a:off x="1805400" y="3276450"/>
            <a:ext cx="4262700" cy="513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6" name="Google Shape;956;p120"/>
          <p:cNvSpPr txBox="1"/>
          <p:nvPr/>
        </p:nvSpPr>
        <p:spPr>
          <a:xfrm>
            <a:off x="7806675" y="2106300"/>
            <a:ext cx="73386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Wide data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Few rows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Many columns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7" name="Google Shape;957;p120"/>
          <p:cNvSpPr txBox="1"/>
          <p:nvPr/>
        </p:nvSpPr>
        <p:spPr>
          <a:xfrm>
            <a:off x="1907650" y="3395425"/>
            <a:ext cx="40101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Long</a:t>
            </a: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 data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Many rows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Few columns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58" name="Google Shape;958;p120"/>
          <p:cNvCxnSpPr/>
          <p:nvPr/>
        </p:nvCxnSpPr>
        <p:spPr>
          <a:xfrm flipH="1" rot="10800000">
            <a:off x="6419200" y="4864625"/>
            <a:ext cx="4847700" cy="2992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9" name="Google Shape;959;p120"/>
          <p:cNvCxnSpPr/>
          <p:nvPr/>
        </p:nvCxnSpPr>
        <p:spPr>
          <a:xfrm flipH="1">
            <a:off x="4530375" y="2290175"/>
            <a:ext cx="2975400" cy="8358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0" name="Google Shape;960;p120"/>
          <p:cNvSpPr txBox="1"/>
          <p:nvPr/>
        </p:nvSpPr>
        <p:spPr>
          <a:xfrm>
            <a:off x="3800125" y="1691600"/>
            <a:ext cx="3382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melt( )</a:t>
            </a:r>
            <a:endParaRPr b="1" sz="5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1" name="Google Shape;961;p120"/>
          <p:cNvSpPr txBox="1"/>
          <p:nvPr/>
        </p:nvSpPr>
        <p:spPr>
          <a:xfrm>
            <a:off x="9112550" y="6361375"/>
            <a:ext cx="379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dcast( )</a:t>
            </a:r>
            <a:endParaRPr b="1" sz="5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2" name="Google Shape;962;p120"/>
          <p:cNvSpPr txBox="1"/>
          <p:nvPr/>
        </p:nvSpPr>
        <p:spPr>
          <a:xfrm>
            <a:off x="0" y="8342100"/>
            <a:ext cx="1625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</a:rPr>
              <a:t>similar to stats::reshape(direction="wide"), tidyr::pivot_wider( )</a:t>
            </a:r>
            <a:endParaRPr b="1" sz="4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21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dcast: long to wide reshape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21"/>
          <p:cNvSpPr txBox="1"/>
          <p:nvPr/>
        </p:nvSpPr>
        <p:spPr>
          <a:xfrm>
            <a:off x="86800" y="1852250"/>
            <a:ext cx="16169400" cy="72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iris.dt=data.table(iris)[, flower := .I] # .I means row number in data.table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iris.long=melt(iris.dt,measure=measure(part,dim,sep="."))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head(iris.long)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Species flower  part    dim value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1:  setosa      1 Sepal Length   5.1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2:  setosa      2 Sepal Length   4.9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3:  setosa      3 Sepal Length   4.7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4:  setosa      4 Sepal Length   4.6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5:  setosa      5 Sepal Length   5.0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6:  setosa      6 Sepal Length   5.4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# Formula indicates where to put different values of variables: rows ~ cols</a:t>
            </a:r>
            <a:endParaRPr b="1"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iris.wide=dcast(iris.long, flower ~ part + dim, sep=".")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head(iris.wide)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flower Petal.Length Petal.Width Sepal.Length Sepal.Width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1:      1          1.4         0.2          5.1         3.5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2:      2          1.4         0.2          4.9         3.0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3:      3          1.3         0.2          4.7         3.2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4:      4          1.5         0.2          4.6         3.1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5:      5          1.4         0.2          5.0         3.6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6:      6          1.7         0.4          5.4         3.9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9" name="Google Shape;969;p121"/>
          <p:cNvSpPr txBox="1"/>
          <p:nvPr/>
        </p:nvSpPr>
        <p:spPr>
          <a:xfrm>
            <a:off x="99100" y="11652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 can get the original wide iris data back from the long version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2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dcast: long to wide reshape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22"/>
          <p:cNvSpPr txBox="1"/>
          <p:nvPr/>
        </p:nvSpPr>
        <p:spPr>
          <a:xfrm>
            <a:off x="86800" y="1868125"/>
            <a:ext cx="16169400" cy="72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iris.long=melt(iris.dt,measure=measure(part,dim,sep="."),value.name="cm")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iris.long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  Species flower  part    dim value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1:    setosa      1 Sepal Length   5.1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2:    setosa      2 Sepal Length   4.9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3:    setosa      3 Sepal Length   4.7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4:    setosa      4 Sepal Length   4.6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5:    setosa      5 Sepal Length   5.0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---                                    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596: virginica    146 Petal  Width   2.3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597: virginica    147 Petal  Width   1.9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598: virginica    148 Petal  Width   2.0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599: virginica    149 Petal  Width   2.3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600: virginica    150 Petal  Width   1.8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dcast(iris.long, Species ~ dim, fun.aggregate=mean, value.var="cm")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 Species Length Width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1:     setosa  3.234 1.837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2: versicolor  5.098 2.048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3:  virginica  6.070 2.500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6" name="Google Shape;976;p122"/>
          <p:cNvSpPr txBox="1"/>
          <p:nvPr/>
        </p:nvSpPr>
        <p:spPr>
          <a:xfrm>
            <a:off x="99100" y="11652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 can compute a summary/aggregation function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23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dcast: long to wide reshape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23"/>
          <p:cNvSpPr txBox="1"/>
          <p:nvPr/>
        </p:nvSpPr>
        <p:spPr>
          <a:xfrm>
            <a:off x="86800" y="1868125"/>
            <a:ext cx="16169400" cy="72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iris.long=melt(iris.dt,measure=measure(part,dim,sep="."),value.name="cm")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iris.long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Species flower  part    dim value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1:    setosa      1 Sepal Length   5.1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2:    setosa      2 Sepal Length   4.9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3:    setosa      3 Sepal Length   4.7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4:    setosa      4 Sepal Length   4.6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5:    setosa      5 Sepal Length   5.0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---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596: virginica    146 Petal  Width   2.3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597: virginica    147 Petal  Width   1.9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598: virginica    148 Petal  Width   2.0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599: virginica    149 Petal  Width   2.3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600: virginica    150 Petal  Width   1.8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dcast(iris.long, Species ~ dim, fun.aggregate=list(min, mean, max), value.var="cm")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Species cm_min_Length cm_min_Width cm_mean_Length cm_mean_Width cm_max_Length cm_max_Width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1:     setosa           1.0          0.1          3.234         1.837           5.8          4.4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2: versicolor           3.0          1.0          5.098         2.048           7.0          3.4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3:  virginica           4.5          1.4          6.070         2.500           7.9          3.8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3" name="Google Shape;983;p123"/>
          <p:cNvSpPr txBox="1"/>
          <p:nvPr/>
        </p:nvSpPr>
        <p:spPr>
          <a:xfrm>
            <a:off x="99100" y="11652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 can compute several summary/aggregation functions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4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dcast: long to wide reshape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24"/>
          <p:cNvSpPr txBox="1"/>
          <p:nvPr/>
        </p:nvSpPr>
        <p:spPr>
          <a:xfrm>
            <a:off x="86800" y="2168775"/>
            <a:ext cx="16169400" cy="69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iris.long=melt(iris.dt,measure=measure(part,value.name,sep="."))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iris.long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Species flower  part Length Width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1:    setosa      1 Sepal    5.1   3.5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2:    setosa      2 Sepal    4.9   3.0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3:    setosa      3 Sepal    4.7   3.2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4:    setosa      4 Sepal    4.6   3.1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5:    setosa      5 Sepal    5.0   3.6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---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296: virginica    146 Petal    5.2   2.3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297: virginica    147 Petal    5.0   1.9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298: virginica    148 Petal    5.2   2.0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299: virginica    149 Petal    5.4   2.3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300: virginica    150 Petal    5.1   1.8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dcast(iris.long, Species ~ part, fun.aggregate=mean, value.var=c("Length","Width"))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Species Length_Petal Length_Sepal Width_Petal Width_Sepal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1:     setosa        1.462        5.006       0.246       3.428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2: versicolor        4.260        5.936       1.326       2.770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3:  virginica        5.552        6.588       2.026       2.974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0" name="Google Shape;990;p124"/>
          <p:cNvSpPr txBox="1"/>
          <p:nvPr/>
        </p:nvSpPr>
        <p:spPr>
          <a:xfrm>
            <a:off x="99100" y="11652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 can compute for several value columns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5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dcast: long to wide reshape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25"/>
          <p:cNvSpPr txBox="1"/>
          <p:nvPr/>
        </p:nvSpPr>
        <p:spPr>
          <a:xfrm>
            <a:off x="86800" y="2168775"/>
            <a:ext cx="16169400" cy="69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iris.long=melt(iris.dt,measure=measure(part,value.name,sep="."))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iris.long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Species flower  part Length Width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1:    setosa      1 Sepal    5.1   3.5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2:    setosa      2 Sepal    4.9   3.0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3:    setosa      3 Sepal    4.7   3.2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4:    setosa      4 Sepal    4.6   3.1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5:    setosa      5 Sepal    5.0   3.6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---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296: virginica    146 Petal    5.2   2.3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297: virginica    147 Petal    5.0   1.9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298: virginica    148 Petal    5.2   2.0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299: virginica    149 Petal    5.4   2.3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300: virginica    150 Petal    5.1   1.8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</a:t>
            </a:r>
            <a:r>
              <a:rPr b="1" lang="en-US" sz="2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~ . means no reshaping variables in columns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dcast(iris.long, Species + part ~ ., fun.aggregate=list(min, max), value.var=c("Length","Width"))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Species  part Length_min Width_min Length_max Width_max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1:     setosa Petal        1.0       0.1        1.9       0.6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2:     setosa Sepal        4.3       2.3        5.8       4.4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3: versicolor Petal        3.0       1.0        5.1       1.8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4: versicolor Sepal        4.9       2.0        7.0       3.4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5:  virginica Petal        4.5       1.4        6.9       2.5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6:  virginica Sepal        4.9       2.2        7.9       3.8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Google Shape;997;p125"/>
          <p:cNvSpPr txBox="1"/>
          <p:nvPr/>
        </p:nvSpPr>
        <p:spPr>
          <a:xfrm>
            <a:off x="99100" y="11652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dcast can compute several functions for several value columns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26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26"/>
          <p:cNvSpPr txBox="1"/>
          <p:nvPr/>
        </p:nvSpPr>
        <p:spPr>
          <a:xfrm>
            <a:off x="99100" y="4822825"/>
            <a:ext cx="160728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a table as above, with one column for every origin, and one row for every destination (entries are flight counts). Hint: use dest ~ origin to create a different dest on each row, and a different origin on each column.</a:t>
            </a:r>
            <a:endParaRPr sz="33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300"/>
              <a:buFont typeface="Helvetica Neue"/>
              <a:buChar char="•"/>
            </a:pPr>
            <a:r>
              <a:rPr lang="en-US" sz="33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Specify value.var=c("arr_delay","dep_delay") with fun.aggregate=mean to compare the average delays. Use this info to pick the best airport for any given destination.</a:t>
            </a:r>
            <a:endParaRPr sz="33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4" name="Google Shape;1004;p126"/>
          <p:cNvSpPr txBox="1"/>
          <p:nvPr/>
        </p:nvSpPr>
        <p:spPr>
          <a:xfrm>
            <a:off x="0" y="990600"/>
            <a:ext cx="16532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ourier New"/>
                <a:ea typeface="Courier New"/>
                <a:cs typeface="Courier New"/>
                <a:sym typeface="Courier New"/>
              </a:rPr>
              <a:t>     dest  EWR   JFK  LGA</a:t>
            </a:r>
            <a:endParaRPr b="1" sz="3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ourier New"/>
                <a:ea typeface="Courier New"/>
                <a:cs typeface="Courier New"/>
                <a:sym typeface="Courier New"/>
              </a:rPr>
              <a:t>  1:  ABQ    0   278    0</a:t>
            </a:r>
            <a:endParaRPr b="1" sz="3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ourier New"/>
                <a:ea typeface="Courier New"/>
                <a:cs typeface="Courier New"/>
                <a:sym typeface="Courier New"/>
              </a:rPr>
              <a:t>  2:  ACK    0   277    0</a:t>
            </a:r>
            <a:endParaRPr b="1" sz="3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ourier New"/>
                <a:ea typeface="Courier New"/>
                <a:cs typeface="Courier New"/>
                <a:sym typeface="Courier New"/>
              </a:rPr>
              <a:t>  3:  AGS    0     0    3</a:t>
            </a:r>
            <a:endParaRPr b="1" sz="3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ourier New"/>
                <a:ea typeface="Courier New"/>
                <a:cs typeface="Courier New"/>
                <a:sym typeface="Courier New"/>
              </a:rPr>
              <a:t>  4:  ALB  169     0    0</a:t>
            </a:r>
            <a:endParaRPr b="1" sz="3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ourier New"/>
                <a:ea typeface="Courier New"/>
                <a:cs typeface="Courier New"/>
                <a:sym typeface="Courier New"/>
              </a:rPr>
              <a:t>  5:  ANC   13     0    0</a:t>
            </a:r>
            <a:endParaRPr b="1" sz="3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ourier New"/>
                <a:ea typeface="Courier New"/>
                <a:cs typeface="Courier New"/>
                <a:sym typeface="Courier New"/>
              </a:rPr>
              <a:t>      ...</a:t>
            </a:r>
            <a:endParaRPr b="1" sz="3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27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79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 data.table in your package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27"/>
          <p:cNvSpPr txBox="1"/>
          <p:nvPr/>
        </p:nvSpPr>
        <p:spPr>
          <a:xfrm>
            <a:off x="99100" y="1012825"/>
            <a:ext cx="16072800" cy="70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is already imported by 1400+ CRAN packages</a:t>
            </a:r>
            <a:endParaRPr b="1"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"Imports: data.table" in DESCRIPTION</a:t>
            </a:r>
            <a:endParaRPr b="1"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"import(data.table)" in NAMESPACE</a:t>
            </a:r>
            <a:endParaRPr b="1"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3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&lt;- j_variable &lt;- NULL in first line of R function to avoid CRAN NOTE about no visible function/variable</a:t>
            </a:r>
            <a:endParaRPr b="1"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data.table::setDTthreads(2) in examples/tests to avoid CRAN NOTE abo</a:t>
            </a: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 taking too much time (data.table uses 1/2 of all CPUs by default)</a:t>
            </a:r>
            <a:endParaRPr b="1"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8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79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Avoiding CRAN NOTE 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28"/>
          <p:cNvSpPr txBox="1"/>
          <p:nvPr/>
        </p:nvSpPr>
        <p:spPr>
          <a:xfrm>
            <a:off x="43300" y="2386950"/>
            <a:ext cx="16169400" cy="43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my_fun &lt;- function(DT) DT[, .(m=mean(x)), by=y]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* checking R code for possible problems ... NOTE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my_fun: no visible global function definition for ‘.’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my_fun: no visible binding for global variable ‘x’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my_fun: no visible binding for global variable ‘y’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Undefined global functions or variables: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. x y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7" name="Google Shape;1017;p128"/>
          <p:cNvSpPr txBox="1"/>
          <p:nvPr/>
        </p:nvSpPr>
        <p:spPr>
          <a:xfrm>
            <a:off x="99100" y="1012825"/>
            <a:ext cx="16072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3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&lt;- </a:t>
            </a: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j_variable &lt;- NULL in first line of R function to avoid CRAN NOTE about no visible function/variable</a:t>
            </a:r>
            <a:endParaRPr b="1" sz="33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8" name="Google Shape;1018;p128"/>
          <p:cNvSpPr txBox="1"/>
          <p:nvPr/>
        </p:nvSpPr>
        <p:spPr>
          <a:xfrm>
            <a:off x="91600" y="6639900"/>
            <a:ext cx="16072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b="1"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avoid CRAN check NOTE as above, use R code like below:</a:t>
            </a:r>
            <a:endParaRPr b="1"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9" name="Google Shape;1019;p128"/>
          <p:cNvSpPr txBox="1"/>
          <p:nvPr/>
        </p:nvSpPr>
        <p:spPr>
          <a:xfrm>
            <a:off x="160525" y="7266000"/>
            <a:ext cx="161694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my_fun &lt;- function(DT){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  x &lt;- y &lt;- . &lt;- NULL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  DT[, .(m=mean(x)), by=y]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9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79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Avoiding CRAN NOTE 2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29"/>
          <p:cNvSpPr txBox="1"/>
          <p:nvPr/>
        </p:nvSpPr>
        <p:spPr>
          <a:xfrm>
            <a:off x="43300" y="2463150"/>
            <a:ext cx="16169400" cy="43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Flavor: r-devel-linux-x86_64-debian-gcc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Check: examples, Result: NOTE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  Examples with CPU time &gt; 2.5 times elapsed time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                         user system elapsed ratio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  aum_line_search      12.349  0.322   1.935 6.548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  aum_line_search_grid 10.033  0.308   1.781 5.806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  aum_diffs_penalty     4.730  0.169   1.635 2.996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6" name="Google Shape;1026;p129"/>
          <p:cNvSpPr txBox="1"/>
          <p:nvPr/>
        </p:nvSpPr>
        <p:spPr>
          <a:xfrm>
            <a:off x="99100" y="1012825"/>
            <a:ext cx="16072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CRAN requires packages to use max 2 CPUs during checks</a:t>
            </a:r>
            <a:endParaRPr b="1"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default uses 1/2 of all CPUs on machine</a:t>
            </a:r>
            <a:endParaRPr b="1" sz="33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7" name="Google Shape;1027;p129"/>
          <p:cNvSpPr txBox="1"/>
          <p:nvPr/>
        </p:nvSpPr>
        <p:spPr>
          <a:xfrm>
            <a:off x="91600" y="6639900"/>
            <a:ext cx="160728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b="1"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avoid CRAN check NOTE as above, use R code like below in examples and tests:</a:t>
            </a:r>
            <a:endParaRPr b="1"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Google Shape;1028;p129"/>
          <p:cNvSpPr txBox="1"/>
          <p:nvPr/>
        </p:nvSpPr>
        <p:spPr>
          <a:xfrm>
            <a:off x="160525" y="7926050"/>
            <a:ext cx="161694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data.table::setDTthreads(2)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0" y="2794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table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 code syntax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3" name="Google Shape;183;p31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" name="Google Shape;184;p31"/>
          <p:cNvSpPr txBox="1"/>
          <p:nvPr/>
        </p:nvSpPr>
        <p:spPr>
          <a:xfrm>
            <a:off x="330200" y="1781174"/>
            <a:ext cx="10365600" cy="6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columnar data structures as well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1" marL="12451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2D — </a:t>
            </a: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rows — 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 != “a”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 — 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3800" u="none" cap="none" strike="noStrike">
              <a:solidFill>
                <a:srgbClr val="8B939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952"/>
              <a:buFont typeface="Helvetica Neue"/>
              <a:buChar char="•"/>
            </a:pPr>
            <a:r>
              <a:rPr b="0" i="1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</a:t>
            </a: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1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columns — 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mean(val)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rows </a:t>
            </a:r>
            <a:r>
              <a:rPr b="0" i="0" lang="en-US" sz="36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/ </a:t>
            </a:r>
            <a:r>
              <a:rPr b="0" i="1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 on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columns — 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 != “a”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mean(val)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3rd dimension — </a:t>
            </a:r>
            <a:r>
              <a:rPr b="0" i="0" lang="en-US" sz="3600" u="none" cap="none" strike="noStrike">
                <a:solidFill>
                  <a:srgbClr val="F19B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10941953" y="7965650"/>
            <a:ext cx="41424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700"/>
              <a:buFont typeface="Helvetica Neue"/>
              <a:buNone/>
            </a:pPr>
            <a:r>
              <a:rPr b="0" i="0" lang="en-US" sz="27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column data.table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12093688" y="1666150"/>
            <a:ext cx="1137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3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7" name="Google Shape;187;p31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8" name="Google Shape;188;p31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9" name="Google Shape;189;p31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" name="Google Shape;190;p31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" name="Google Shape;191;p31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2" name="Google Shape;192;p31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>
                        <a:alpha val="2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2565B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52565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2565B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52565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2565B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52565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>
                        <a:alpha val="74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2565B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52565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>
                        <a:alpha val="74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2565B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52565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6: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>
                        <a:alpha val="2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2565B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52565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65D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30"/>
          <p:cNvSpPr txBox="1"/>
          <p:nvPr/>
        </p:nvSpPr>
        <p:spPr>
          <a:xfrm>
            <a:off x="7659885" y="4248150"/>
            <a:ext cx="936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Gill Sans"/>
              <a:buNone/>
            </a:pPr>
            <a:r>
              <a:t/>
            </a:r>
            <a:endParaRPr b="0" i="0" sz="38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4" name="Google Shape;1034;p130"/>
          <p:cNvSpPr txBox="1"/>
          <p:nvPr/>
        </p:nvSpPr>
        <p:spPr>
          <a:xfrm>
            <a:off x="0" y="945200"/>
            <a:ext cx="16256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0"/>
              <a:buFont typeface="Helvetica Neue"/>
              <a:buNone/>
            </a:pP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-US" sz="10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0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0"/>
              <a:buFont typeface="Helvetica Neue"/>
              <a:buNone/>
            </a:pP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Contributing to data.table</a:t>
            </a:r>
            <a:endParaRPr sz="10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31"/>
          <p:cNvSpPr txBox="1"/>
          <p:nvPr/>
        </p:nvSpPr>
        <p:spPr>
          <a:xfrm>
            <a:off x="480100" y="1320900"/>
            <a:ext cx="15295800" cy="79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mascot is a sea lion, which barks "R R R" 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community has a new blog, The Raft, </a:t>
            </a:r>
            <a:r>
              <a:rPr lang="en-US" sz="39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https://rdatatable-community.github.io/The-Raft/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 lions often float together on the ocean's surface in groups called "rafts." - Marine Mammal Center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fill out our community survey, </a:t>
            </a:r>
            <a:br>
              <a:rPr lang="en-US" sz="3900">
                <a:solidFill>
                  <a:srgbClr val="52565B"/>
                </a:solidFill>
              </a:rPr>
            </a:br>
            <a:r>
              <a:rPr lang="en-US" sz="3900" u="sng">
                <a:solidFill>
                  <a:schemeClr val="hlink"/>
                </a:solidFill>
                <a:hlinkClick r:id="rId4"/>
              </a:rPr>
              <a:t>https://tinyurl.com/datatable-survey</a:t>
            </a:r>
            <a:endParaRPr sz="3900">
              <a:solidFill>
                <a:srgbClr val="52565B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52565B"/>
                </a:solidFill>
              </a:rPr>
              <a:t> ~10 minutes, tell us how you use data.table!</a:t>
            </a:r>
            <a:endParaRPr sz="3900">
              <a:solidFill>
                <a:srgbClr val="52565B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52565B"/>
                </a:solidFill>
              </a:rPr>
              <a:t> (help us choose what to prioritize in the future) 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0" name="Google Shape;1040;p131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Community blog and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0-2-logo-r-datatable.png" id="1041" name="Google Shape;1041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32501" y="1397099"/>
            <a:ext cx="2415799" cy="27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7336" y="4821025"/>
            <a:ext cx="4139775" cy="40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2"/>
          <p:cNvSpPr txBox="1"/>
          <p:nvPr/>
        </p:nvSpPr>
        <p:spPr>
          <a:xfrm>
            <a:off x="480100" y="1473300"/>
            <a:ext cx="15295800" cy="7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5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has an active issue/Pull Request(PR) tracker </a:t>
            </a:r>
            <a:r>
              <a:rPr lang="en-US" sz="3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https://github.com/Rdatatable/data.table/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5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1000+ open issues, 100+ open PRs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5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have any time/interest, we could use your help!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5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easy first contribution: try reproducing an issue </a:t>
            </a:r>
            <a:b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(very helpful to know if an issue is reproducible)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5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inclusive community -- after you submit your first PR, you will be invited to join the github group!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5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is a very exciting time to get involved, as we are currently creating a formal written document describing de-centralized project governance, issue #</a:t>
            </a:r>
            <a:r>
              <a:rPr lang="en-US" sz="3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5676</a:t>
            </a: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8" name="Google Shape;1048;p132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 repository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0-2-logo-r-datatable.png" id="1049" name="Google Shape;1049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32501" y="1397099"/>
            <a:ext cx="2415799" cy="2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33"/>
          <p:cNvSpPr txBox="1"/>
          <p:nvPr/>
        </p:nvSpPr>
        <p:spPr>
          <a:xfrm>
            <a:off x="480095" y="1622425"/>
            <a:ext cx="15295800" cy="6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69270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698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2023-2025, National Science Foundation has provided funds to support expanding the ecosystem of users and contributors around data.table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72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 translation awards, US$500 each, in order to make documentation and messages more accessible, ideas: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72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Translate errors/warnings/messages (potools package can help)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72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Translate most important vignettes (intro, import, reshape)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72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Translate other documentation (cheat sheets, slides, etc)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72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Priority: </a:t>
            </a:r>
            <a:r>
              <a:rPr b="1"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Portuguese, Spanish</a:t>
            </a: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Chinese, French, Russian, Arabic, Hindi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727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 for proposals: </a:t>
            </a:r>
            <a:r>
              <a:rPr lang="en-US" sz="3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https://rdatatable-community.github.io/The-Raft/</a:t>
            </a: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5" name="Google Shape;1055;p133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Translation Awards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4"/>
          <p:cNvSpPr txBox="1"/>
          <p:nvPr/>
        </p:nvSpPr>
        <p:spPr>
          <a:xfrm>
            <a:off x="480095" y="1622425"/>
            <a:ext cx="15295800" cy="53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39992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698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2023-2025, National Science Foundation has provided funds to support expanding the ecosystem of users and contributors around data.table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Eight travel awards, US$2700 each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Candidates should give a talk about data.table at a conference with a relevant audience (potential data.table users or contributors)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 for proposals coming soon on </a:t>
            </a:r>
            <a:r>
              <a:rPr lang="en-US" sz="3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https://rdatatable-community.github.io/The-Raft/</a:t>
            </a: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1" name="Google Shape;1061;p134"/>
          <p:cNvSpPr txBox="1"/>
          <p:nvPr/>
        </p:nvSpPr>
        <p:spPr>
          <a:xfrm>
            <a:off x="3649189" y="266700"/>
            <a:ext cx="89577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Travel awards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5"/>
          <p:cNvSpPr txBox="1"/>
          <p:nvPr/>
        </p:nvSpPr>
        <p:spPr>
          <a:xfrm>
            <a:off x="480095" y="1546225"/>
            <a:ext cx="15295800" cy="7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b="0" i="0" lang="en-US" sz="39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concise, consistent syntax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b="0" i="0" lang="en-US" sz="39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fast, memory efficient</a:t>
            </a:r>
            <a:endParaRPr b="0" i="0" sz="3900" u="none" cap="none" strike="noStrike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dependencies (easy to install)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breaking changes (easy to upgrade)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27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4700"/>
              <a:buFont typeface="Helvetica Neue"/>
              <a:buChar char="•"/>
            </a:pPr>
            <a:r>
              <a:rPr lang="en-US" sz="47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Inclusive user/developer community with opportunities to contribute: </a:t>
            </a:r>
            <a:endParaRPr sz="47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27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4700"/>
              <a:buFont typeface="Helvetica Neue"/>
              <a:buChar char="•"/>
            </a:pPr>
            <a:r>
              <a:rPr lang="en-US" sz="47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translation awards, US$500 each</a:t>
            </a:r>
            <a:endParaRPr sz="47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27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4700"/>
              <a:buFont typeface="Helvetica Neue"/>
              <a:buChar char="•"/>
            </a:pPr>
            <a:r>
              <a:rPr lang="en-US" sz="47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travel awards, US$2700 each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Google Shape;1067;p135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 of data.table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0-2-logo-r-datatable.png" id="1068" name="Google Shape;1068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2501" y="1397099"/>
            <a:ext cx="2415799" cy="27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48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6"/>
          <p:cNvSpPr txBox="1"/>
          <p:nvPr/>
        </p:nvSpPr>
        <p:spPr>
          <a:xfrm>
            <a:off x="4187690" y="279400"/>
            <a:ext cx="788062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 Q</a:t>
            </a: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36"/>
          <p:cNvSpPr txBox="1"/>
          <p:nvPr/>
        </p:nvSpPr>
        <p:spPr>
          <a:xfrm>
            <a:off x="-25" y="3471325"/>
            <a:ext cx="162561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6500"/>
              <a:buFont typeface="Helvetica Neue"/>
              <a:buNone/>
            </a:pPr>
            <a:r>
              <a:rPr lang="en-US" sz="6500">
                <a:solidFill>
                  <a:srgbClr val="E74C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Toby Dylan Hocking</a:t>
            </a:r>
            <a:endParaRPr sz="6500">
              <a:solidFill>
                <a:srgbClr val="E74C3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6500"/>
              <a:buFont typeface="Helvetica Neue"/>
              <a:buNone/>
            </a:pPr>
            <a:r>
              <a:rPr lang="en-US" sz="6500">
                <a:solidFill>
                  <a:srgbClr val="E74C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Assistant Professor</a:t>
            </a:r>
            <a:endParaRPr sz="6500">
              <a:solidFill>
                <a:srgbClr val="E74C3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6500"/>
              <a:buFont typeface="Helvetica Neue"/>
              <a:buNone/>
            </a:pPr>
            <a:r>
              <a:rPr lang="en-US" sz="6500">
                <a:solidFill>
                  <a:srgbClr val="E74C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Northern Arizona University</a:t>
            </a:r>
            <a:endParaRPr sz="6500">
              <a:solidFill>
                <a:srgbClr val="E74C3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6500"/>
              <a:buFont typeface="Helvetica Neue"/>
              <a:buNone/>
            </a:pPr>
            <a:r>
              <a:rPr lang="en-US" sz="6500">
                <a:solidFill>
                  <a:srgbClr val="E74C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toby.hocking@r-project.org</a:t>
            </a:r>
            <a:endParaRPr sz="6500">
              <a:solidFill>
                <a:srgbClr val="E74C3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00-2-logo-r-datatable.png" id="1075" name="Google Shape;107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0761" y="7354378"/>
            <a:ext cx="1498410" cy="173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74625"/>
            <a:ext cx="2967024" cy="156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36"/>
          <p:cNvSpPr txBox="1"/>
          <p:nvPr/>
        </p:nvSpPr>
        <p:spPr>
          <a:xfrm>
            <a:off x="3036450" y="7821625"/>
            <a:ext cx="1185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Funded by NSF POSE program, project #2303612.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Slides adapted from Arun Srinivasan, and datatable-intro vignette - thanks!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8" name="Google Shape;1078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6500" y="1901213"/>
            <a:ext cx="361950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36"/>
          <p:cNvSpPr txBox="1"/>
          <p:nvPr/>
        </p:nvSpPr>
        <p:spPr>
          <a:xfrm>
            <a:off x="12794075" y="3574825"/>
            <a:ext cx="349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Please use/adapt these slides as you like, 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as long as you give me some credit,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as I have done for Arun below.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104099" y="279400"/>
            <a:ext cx="159978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data.frame(DF) vs data.table(DT)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32"/>
          <p:cNvGrpSpPr/>
          <p:nvPr/>
        </p:nvGrpSpPr>
        <p:grpSpPr>
          <a:xfrm>
            <a:off x="616113" y="1917520"/>
            <a:ext cx="7381313" cy="953700"/>
            <a:chOff x="0" y="0"/>
            <a:chExt cx="7381313" cy="953700"/>
          </a:xfrm>
        </p:grpSpPr>
        <p:sp>
          <p:nvSpPr>
            <p:cNvPr id="199" name="Google Shape;199;p32"/>
            <p:cNvSpPr/>
            <p:nvPr/>
          </p:nvSpPr>
          <p:spPr>
            <a:xfrm>
              <a:off x="142313" y="0"/>
              <a:ext cx="7239000" cy="952500"/>
            </a:xfrm>
            <a:prstGeom prst="roundRect">
              <a:avLst>
                <a:gd fmla="val 0" name="adj"/>
              </a:avLst>
            </a:prstGeom>
            <a:solidFill>
              <a:srgbClr val="F8C9C4">
                <a:alpha val="6431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1C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F2B21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sum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(DF[DF</a:t>
              </a:r>
              <a:r>
                <a:rPr b="1" i="0" lang="en-US" sz="2400" u="none" cap="none" strike="noStrike">
                  <a:solidFill>
                    <a:srgbClr val="8B939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 </a:t>
              </a:r>
              <a:r>
                <a:rPr b="1" i="0" lang="en-US" sz="2400" u="none" cap="none" strike="noStrike">
                  <a:solidFill>
                    <a:srgbClr val="8B939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!=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“abd”, “valA”])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0" y="0"/>
              <a:ext cx="149400" cy="953700"/>
            </a:xfrm>
            <a:prstGeom prst="roundRect">
              <a:avLst>
                <a:gd fmla="val 0" name="adj"/>
              </a:avLst>
            </a:prstGeom>
            <a:solidFill>
              <a:srgbClr val="CC0A51">
                <a:alpha val="7176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01" name="Google Shape;201;p32"/>
          <p:cNvGrpSpPr/>
          <p:nvPr/>
        </p:nvGrpSpPr>
        <p:grpSpPr>
          <a:xfrm>
            <a:off x="8501360" y="1919275"/>
            <a:ext cx="7381313" cy="953700"/>
            <a:chOff x="0" y="0"/>
            <a:chExt cx="7381313" cy="953700"/>
          </a:xfrm>
        </p:grpSpPr>
        <p:sp>
          <p:nvSpPr>
            <p:cNvPr id="202" name="Google Shape;202;p32"/>
            <p:cNvSpPr/>
            <p:nvPr/>
          </p:nvSpPr>
          <p:spPr>
            <a:xfrm>
              <a:off x="142313" y="0"/>
              <a:ext cx="7239000" cy="952500"/>
            </a:xfrm>
            <a:prstGeom prst="roundRect">
              <a:avLst>
                <a:gd fmla="val 0" name="adj"/>
              </a:avLst>
            </a:prstGeom>
            <a:solidFill>
              <a:srgbClr val="9EC1D8">
                <a:alpha val="3490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DT[</a:t>
              </a:r>
              <a:r>
                <a:rPr b="1" i="0" lang="en-US" sz="2400" u="none" cap="none" strike="noStrike">
                  <a:solidFill>
                    <a:srgbClr val="15AF9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 != “abd”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i="0" lang="en-US" sz="2400" u="none" cap="none" strike="noStrike">
                  <a:solidFill>
                    <a:srgbClr val="34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sum(valA)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0" y="0"/>
              <a:ext cx="149400" cy="953700"/>
            </a:xfrm>
            <a:prstGeom prst="roundRect">
              <a:avLst>
                <a:gd fmla="val 0" name="adj"/>
              </a:avLst>
            </a:prstGeom>
            <a:solidFill>
              <a:srgbClr val="3498DB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04" name="Google Shape;204;p32"/>
          <p:cNvSpPr txBox="1"/>
          <p:nvPr/>
        </p:nvSpPr>
        <p:spPr>
          <a:xfrm>
            <a:off x="277625" y="3105825"/>
            <a:ext cx="15685200" cy="5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Consider subset of rows with "abd" in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code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column, then compute sum of values in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valA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column.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DF needs to be repeated, no repetition of DT.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sum can be placed in the square brackets [ ] with DT, rather than outside with DF. 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/>
        </p:nvSpPr>
        <p:spPr>
          <a:xfrm>
            <a:off x="104099" y="279400"/>
            <a:ext cx="159978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data.frame(DF) vs data.table(DT)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33"/>
          <p:cNvGrpSpPr/>
          <p:nvPr/>
        </p:nvGrpSpPr>
        <p:grpSpPr>
          <a:xfrm>
            <a:off x="616113" y="1929115"/>
            <a:ext cx="7385348" cy="777300"/>
            <a:chOff x="0" y="0"/>
            <a:chExt cx="7385348" cy="777300"/>
          </a:xfrm>
        </p:grpSpPr>
        <p:sp>
          <p:nvSpPr>
            <p:cNvPr id="211" name="Google Shape;211;p33"/>
            <p:cNvSpPr/>
            <p:nvPr/>
          </p:nvSpPr>
          <p:spPr>
            <a:xfrm>
              <a:off x="0" y="0"/>
              <a:ext cx="149100" cy="777300"/>
            </a:xfrm>
            <a:prstGeom prst="roundRect">
              <a:avLst>
                <a:gd fmla="val 0" name="adj"/>
              </a:avLst>
            </a:prstGeom>
            <a:solidFill>
              <a:srgbClr val="CC0A51">
                <a:alpha val="7176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146348" y="4478"/>
              <a:ext cx="7239000" cy="768300"/>
            </a:xfrm>
            <a:prstGeom prst="roundRect">
              <a:avLst>
                <a:gd fmla="val 0" name="adj"/>
              </a:avLst>
            </a:prstGeom>
            <a:solidFill>
              <a:srgbClr val="F8C9C4">
                <a:alpha val="6431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DF[</a:t>
              </a:r>
              <a:r>
                <a:rPr b="1" i="0" lang="en-US" sz="2400" u="none" cap="none" strike="noStrike">
                  <a:solidFill>
                    <a:srgbClr val="D4453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DF</a:t>
              </a:r>
              <a:r>
                <a:rPr b="1" i="0" lang="en-US" sz="2400" u="none" cap="none" strike="noStrike">
                  <a:solidFill>
                    <a:srgbClr val="8B939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i="0" lang="en-US" sz="2400" u="none" cap="none" strike="noStrike">
                  <a:solidFill>
                    <a:srgbClr val="D4453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 </a:t>
              </a:r>
              <a:r>
                <a:rPr b="1" i="0" lang="en-US" sz="2400" u="none" cap="none" strike="noStrike">
                  <a:solidFill>
                    <a:srgbClr val="8B939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==</a:t>
              </a:r>
              <a:r>
                <a:rPr b="1" i="0" lang="en-US" sz="2400" u="none" cap="none" strike="noStrike">
                  <a:solidFill>
                    <a:srgbClr val="D4453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“abd”, “valA”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] &lt;- NA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33"/>
          <p:cNvGrpSpPr/>
          <p:nvPr/>
        </p:nvGrpSpPr>
        <p:grpSpPr>
          <a:xfrm>
            <a:off x="8501360" y="1930870"/>
            <a:ext cx="7385348" cy="777300"/>
            <a:chOff x="0" y="0"/>
            <a:chExt cx="7385348" cy="777300"/>
          </a:xfrm>
        </p:grpSpPr>
        <p:sp>
          <p:nvSpPr>
            <p:cNvPr id="214" name="Google Shape;214;p33"/>
            <p:cNvSpPr/>
            <p:nvPr/>
          </p:nvSpPr>
          <p:spPr>
            <a:xfrm>
              <a:off x="0" y="0"/>
              <a:ext cx="149100" cy="777300"/>
            </a:xfrm>
            <a:prstGeom prst="roundRect">
              <a:avLst>
                <a:gd fmla="val 0" name="adj"/>
              </a:avLst>
            </a:prstGeom>
            <a:solidFill>
              <a:srgbClr val="3498DB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146348" y="4478"/>
              <a:ext cx="7239000" cy="768300"/>
            </a:xfrm>
            <a:prstGeom prst="roundRect">
              <a:avLst>
                <a:gd fmla="val 0" name="adj"/>
              </a:avLst>
            </a:prstGeom>
            <a:solidFill>
              <a:srgbClr val="9EC1D8">
                <a:alpha val="3490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DT[</a:t>
              </a:r>
              <a:r>
                <a:rPr b="1" i="0" lang="en-US" sz="2400" u="none" cap="none" strike="noStrike">
                  <a:solidFill>
                    <a:srgbClr val="15AF9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 == “abd”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i="0" lang="en-US" sz="2400" u="none" cap="none" strike="noStrike">
                  <a:solidFill>
                    <a:srgbClr val="34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valA := NA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33"/>
          <p:cNvSpPr txBox="1"/>
          <p:nvPr/>
        </p:nvSpPr>
        <p:spPr>
          <a:xfrm>
            <a:off x="277625" y="3105825"/>
            <a:ext cx="15685200" cy="5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For the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subset of rows with "abd" in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code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column, set values in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valA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column to missing/NA.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Need to repeat DF, no need to repeat DT.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DF uses arrow assignment &lt;-</a:t>
            </a:r>
            <a:br>
              <a:rPr lang="en-US" sz="48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DT uses walrus := 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/>
        </p:nvSpPr>
        <p:spPr>
          <a:xfrm>
            <a:off x="104099" y="279400"/>
            <a:ext cx="159978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data.frame(DF) vs data.table(DT)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34"/>
          <p:cNvGrpSpPr/>
          <p:nvPr/>
        </p:nvGrpSpPr>
        <p:grpSpPr>
          <a:xfrm>
            <a:off x="616113" y="1655234"/>
            <a:ext cx="7385605" cy="1449901"/>
            <a:chOff x="0" y="-1"/>
            <a:chExt cx="7385605" cy="1449901"/>
          </a:xfrm>
        </p:grpSpPr>
        <p:sp>
          <p:nvSpPr>
            <p:cNvPr id="223" name="Google Shape;223;p34"/>
            <p:cNvSpPr/>
            <p:nvPr/>
          </p:nvSpPr>
          <p:spPr>
            <a:xfrm>
              <a:off x="145705" y="-1"/>
              <a:ext cx="7239900" cy="1449900"/>
            </a:xfrm>
            <a:prstGeom prst="roundRect">
              <a:avLst>
                <a:gd fmla="val 0" name="adj"/>
              </a:avLst>
            </a:prstGeom>
            <a:solidFill>
              <a:srgbClr val="F8C9C4">
                <a:alpha val="6431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1C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F2B21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aggregate</a:t>
              </a:r>
              <a:r>
                <a:rPr b="1" i="0" lang="en-US" sz="2400" u="none" cap="none" strike="noStrike">
                  <a:solidFill>
                    <a:srgbClr val="D4453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i="0" lang="en-US" sz="2400" u="none" cap="none" strike="noStrike">
                  <a:solidFill>
                    <a:srgbClr val="F2B21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cbind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(valA, valB) </a:t>
              </a:r>
              <a:r>
                <a:rPr b="1" i="0" lang="en-US" sz="2400" u="none" cap="none" strike="noStrike">
                  <a:solidFill>
                    <a:srgbClr val="8B939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~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id,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DF[DF</a:t>
              </a:r>
              <a:r>
                <a:rPr b="1" i="0" lang="en-US" sz="2400" u="none" cap="none" strike="noStrike">
                  <a:solidFill>
                    <a:srgbClr val="8B939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$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 </a:t>
              </a:r>
              <a:r>
                <a:rPr b="1" i="0" lang="en-US" sz="2400" u="none" cap="none" strike="noStrike">
                  <a:solidFill>
                    <a:srgbClr val="8B939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!=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“abd”, ],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</a:t>
              </a:r>
              <a:r>
                <a:rPr b="1" i="0" lang="en-US" sz="2400" u="none" cap="none" strike="noStrike">
                  <a:solidFill>
                    <a:srgbClr val="F2B21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sum</a:t>
              </a:r>
              <a:r>
                <a:rPr b="1" i="0" lang="en-US" sz="2400" u="none" cap="none" strike="noStrike">
                  <a:solidFill>
                    <a:srgbClr val="D4453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0" y="0"/>
              <a:ext cx="149400" cy="1449900"/>
            </a:xfrm>
            <a:prstGeom prst="roundRect">
              <a:avLst>
                <a:gd fmla="val 0" name="adj"/>
              </a:avLst>
            </a:prstGeom>
            <a:solidFill>
              <a:srgbClr val="CC0A51">
                <a:alpha val="7176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25" name="Google Shape;225;p34"/>
          <p:cNvGrpSpPr/>
          <p:nvPr/>
        </p:nvGrpSpPr>
        <p:grpSpPr>
          <a:xfrm>
            <a:off x="8501361" y="1656989"/>
            <a:ext cx="7385605" cy="1449901"/>
            <a:chOff x="0" y="-1"/>
            <a:chExt cx="7385605" cy="1449901"/>
          </a:xfrm>
        </p:grpSpPr>
        <p:sp>
          <p:nvSpPr>
            <p:cNvPr id="226" name="Google Shape;226;p34"/>
            <p:cNvSpPr/>
            <p:nvPr/>
          </p:nvSpPr>
          <p:spPr>
            <a:xfrm>
              <a:off x="145705" y="-1"/>
              <a:ext cx="7239900" cy="1449900"/>
            </a:xfrm>
            <a:prstGeom prst="roundRect">
              <a:avLst>
                <a:gd fmla="val 0" name="adj"/>
              </a:avLst>
            </a:prstGeom>
            <a:solidFill>
              <a:srgbClr val="9EC1D8">
                <a:alpha val="3490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DT[</a:t>
              </a:r>
              <a:r>
                <a:rPr b="1" i="0" lang="en-US" sz="2400" u="none" cap="none" strike="noStrike">
                  <a:solidFill>
                    <a:srgbClr val="15AF9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 != “abd”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b="1" i="0" lang="en-US" sz="2400" u="none" cap="none" strike="noStrike">
                  <a:solidFill>
                    <a:srgbClr val="34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.(sum(valA), sum(valB))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</a:t>
              </a:r>
              <a:r>
                <a:rPr b="1" i="0" lang="en-US" sz="2400" u="none" cap="none" strike="noStrike">
                  <a:solidFill>
                    <a:srgbClr val="F2B21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by = id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0" y="0"/>
              <a:ext cx="149400" cy="1449900"/>
            </a:xfrm>
            <a:prstGeom prst="roundRect">
              <a:avLst>
                <a:gd fmla="val 0" name="adj"/>
              </a:avLst>
            </a:prstGeom>
            <a:solidFill>
              <a:srgbClr val="3498DB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8" name="Google Shape;228;p34"/>
          <p:cNvSpPr txBox="1"/>
          <p:nvPr/>
        </p:nvSpPr>
        <p:spPr>
          <a:xfrm>
            <a:off x="277625" y="3105825"/>
            <a:ext cx="15685200" cy="5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Summarize by group: c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onsider subset of rows with "abd" in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code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column, then compute sum of values in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valA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valB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columns, for each unique value of the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id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column.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Everything under DT square brackets [ ], whereas using DF we need to use other functions (aggregate, cbind)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/>
        </p:nvSpPr>
        <p:spPr>
          <a:xfrm>
            <a:off x="104099" y="279400"/>
            <a:ext cx="159978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data.frame(DF) vs data.table(DT)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35"/>
          <p:cNvGrpSpPr/>
          <p:nvPr/>
        </p:nvGrpSpPr>
        <p:grpSpPr>
          <a:xfrm>
            <a:off x="616113" y="1615685"/>
            <a:ext cx="7383744" cy="1835400"/>
            <a:chOff x="0" y="0"/>
            <a:chExt cx="7383744" cy="1835400"/>
          </a:xfrm>
        </p:grpSpPr>
        <p:sp>
          <p:nvSpPr>
            <p:cNvPr id="235" name="Google Shape;235;p35"/>
            <p:cNvSpPr/>
            <p:nvPr/>
          </p:nvSpPr>
          <p:spPr>
            <a:xfrm>
              <a:off x="147444" y="0"/>
              <a:ext cx="7236300" cy="1835400"/>
            </a:xfrm>
            <a:prstGeom prst="roundRect">
              <a:avLst>
                <a:gd fmla="val 0" name="adj"/>
              </a:avLst>
            </a:prstGeom>
            <a:solidFill>
              <a:srgbClr val="F8C9C4">
                <a:alpha val="6431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DF1 &lt;- </a:t>
              </a:r>
              <a:r>
                <a:rPr b="1" i="0" lang="en-US" sz="2400" u="none" cap="none" strike="noStrike">
                  <a:solidFill>
                    <a:srgbClr val="E9B3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merge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(DF1, DF2, all.x=TRUE)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DF1[, “valA”] &lt;- </a:t>
              </a:r>
              <a:r>
                <a:rPr b="1" i="0" lang="en-US" sz="2400" u="none" cap="none" strike="noStrike">
                  <a:solidFill>
                    <a:srgbClr val="E9B3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ifelse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</a:t>
              </a:r>
              <a:r>
                <a:rPr b="1" i="0" lang="en-US" sz="2400" u="none" cap="none" strike="noStrike">
                  <a:solidFill>
                    <a:srgbClr val="E9B34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is.na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(DF1$val),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  DF1$valA, DF1$val)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DF1$val &lt;- NULL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0" y="0"/>
              <a:ext cx="149100" cy="1835400"/>
            </a:xfrm>
            <a:prstGeom prst="roundRect">
              <a:avLst>
                <a:gd fmla="val 0" name="adj"/>
              </a:avLst>
            </a:prstGeom>
            <a:solidFill>
              <a:srgbClr val="CC0A51">
                <a:alpha val="7176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37" name="Google Shape;237;p35"/>
          <p:cNvGrpSpPr/>
          <p:nvPr/>
        </p:nvGrpSpPr>
        <p:grpSpPr>
          <a:xfrm>
            <a:off x="8501360" y="1617440"/>
            <a:ext cx="7383744" cy="1835400"/>
            <a:chOff x="0" y="0"/>
            <a:chExt cx="7383744" cy="1835400"/>
          </a:xfrm>
        </p:grpSpPr>
        <p:sp>
          <p:nvSpPr>
            <p:cNvPr id="238" name="Google Shape;238;p35"/>
            <p:cNvSpPr/>
            <p:nvPr/>
          </p:nvSpPr>
          <p:spPr>
            <a:xfrm>
              <a:off x="147444" y="0"/>
              <a:ext cx="7236300" cy="1835400"/>
            </a:xfrm>
            <a:prstGeom prst="roundRect">
              <a:avLst>
                <a:gd fmla="val 0" name="adj"/>
              </a:avLst>
            </a:prstGeom>
            <a:solidFill>
              <a:srgbClr val="9EC1D8">
                <a:alpha val="34900"/>
              </a:srgbClr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2400"/>
                <a:buFont typeface="Helvetica Neue"/>
                <a:buNone/>
              </a:pP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DT1[</a:t>
              </a:r>
              <a:r>
                <a:rPr b="1" i="0" lang="en-US" sz="2400" u="none" cap="none" strike="noStrike">
                  <a:solidFill>
                    <a:srgbClr val="1E952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DT2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i="0" lang="en-US" sz="2400" u="none" cap="none" strike="noStrike">
                  <a:solidFill>
                    <a:srgbClr val="34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valA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i="0" lang="en-US" sz="2400" u="none" cap="none" strike="noStrike">
                  <a:solidFill>
                    <a:srgbClr val="34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:=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i="0" lang="en-US" sz="2400" u="none" cap="none" strike="noStrike">
                  <a:solidFill>
                    <a:srgbClr val="3498D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b="1" i="0" lang="en-US" sz="2400" u="none" cap="none" strike="noStrike">
                  <a:solidFill>
                    <a:srgbClr val="1E952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 = .(id, code)</a:t>
              </a:r>
              <a:r>
                <a:rPr b="1" i="0" lang="en-US" sz="2400" u="none" cap="none" strike="noStrike">
                  <a:solidFill>
                    <a:srgbClr val="52565B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0" y="0"/>
              <a:ext cx="149100" cy="1835400"/>
            </a:xfrm>
            <a:prstGeom prst="roundRect">
              <a:avLst>
                <a:gd fmla="val 0" name="adj"/>
              </a:avLst>
            </a:prstGeom>
            <a:solidFill>
              <a:srgbClr val="3498DB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565B"/>
                </a:buClr>
                <a:buSzPts val="3200"/>
                <a:buFont typeface="Helvetica Neue"/>
                <a:buNone/>
              </a:pPr>
              <a:r>
                <a:t/>
              </a:r>
              <a:endParaRPr b="1" i="0" sz="32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40" name="Google Shape;240;p35"/>
          <p:cNvSpPr txBox="1"/>
          <p:nvPr/>
        </p:nvSpPr>
        <p:spPr>
          <a:xfrm>
            <a:off x="277625" y="3782525"/>
            <a:ext cx="15685200" cy="5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Modify while joining: for every row of DT1 which matches a row of DT2 on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id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code 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columns, set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valA</a:t>
            </a: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 to </a:t>
            </a: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val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Easy to do with DT, := assignment, and on= argument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Gill Sans"/>
              <a:buChar char="●"/>
            </a:pPr>
            <a:r>
              <a:rPr lang="en-US" sz="4800">
                <a:latin typeface="Gill Sans"/>
                <a:ea typeface="Gill Sans"/>
                <a:cs typeface="Gill Sans"/>
                <a:sym typeface="Gill Sans"/>
              </a:rPr>
              <a:t>Difficult but possible to do in base R with DF</a:t>
            </a:r>
            <a:endParaRPr sz="4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kinds of </a:t>
            </a: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table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efficiency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330200" y="1812925"/>
            <a:ext cx="153594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R code syntax (saves programming time) 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1"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C code implementation (saves time and memory, so larger data sets can be analyzed using smaller computational resources)</a:t>
            </a:r>
            <a:endParaRPr b="1"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54600"/>
            <a:ext cx="15951201" cy="531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/>
          <p:nvPr/>
        </p:nvSpPr>
        <p:spPr>
          <a:xfrm>
            <a:off x="2409425" y="7465300"/>
            <a:ext cx="5334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12481650" y="7465300"/>
            <a:ext cx="36219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1690075" y="7454800"/>
            <a:ext cx="78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100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2357375" y="6874275"/>
            <a:ext cx="78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100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11691750" y="7454800"/>
            <a:ext cx="78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100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13897650" y="6892750"/>
            <a:ext cx="101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3000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335750" y="217250"/>
            <a:ext cx="155034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data.table::fread is an extremely efficient CSV file reader</a:t>
            </a:r>
            <a:endParaRPr b="0" i="0" sz="5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715100" y="8370275"/>
            <a:ext cx="150876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Gill Sans"/>
                <a:ea typeface="Gill Sans"/>
                <a:cs typeface="Gill Sans"/>
                <a:sym typeface="Gill Sans"/>
              </a:rPr>
              <a:t>Source code: </a:t>
            </a:r>
            <a:r>
              <a:rPr lang="en-US" sz="36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https://tdhock.github.io/blog/2023/dt-atime-figures/</a:t>
            </a:r>
            <a:r>
              <a:rPr lang="en-US" sz="3600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71600"/>
            <a:ext cx="15951201" cy="531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335750" y="217250"/>
            <a:ext cx="155034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data.table computes summaries 100x faster than others</a:t>
            </a:r>
            <a:endParaRPr b="0" i="0" sz="5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2626675" y="6567850"/>
            <a:ext cx="15798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2779075" y="6567850"/>
            <a:ext cx="59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Google Shape;268;p38"/>
          <p:cNvSpPr/>
          <p:nvPr/>
        </p:nvSpPr>
        <p:spPr>
          <a:xfrm>
            <a:off x="2626663" y="8163975"/>
            <a:ext cx="15798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2784688" y="7578875"/>
            <a:ext cx="59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0" name="Google Shape;270;p38"/>
          <p:cNvSpPr/>
          <p:nvPr/>
        </p:nvSpPr>
        <p:spPr>
          <a:xfrm>
            <a:off x="6399350" y="7717350"/>
            <a:ext cx="1579800" cy="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9112125" y="6818725"/>
            <a:ext cx="6991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 machine learning, K-fold cross-validation is used to estimate the loss of a hyper-parameter, such as the number of epochs of training of a neural network. 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data.table can efficiently compute the average loss over the K=10 folds, for each of the N epochs.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 rot="-2871047">
            <a:off x="2445497" y="5386230"/>
            <a:ext cx="2350149" cy="5539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epoch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 rot="-2871047">
            <a:off x="3500822" y="5281055"/>
            <a:ext cx="2350149" cy="5539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loss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 rot="-2871047">
            <a:off x="6027311" y="6383330"/>
            <a:ext cx="2350149" cy="5539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epoch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 rot="-2871047">
            <a:off x="6482886" y="6383330"/>
            <a:ext cx="2350149" cy="5539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Mean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 rot="-2871047">
            <a:off x="6943161" y="6383330"/>
            <a:ext cx="2350149" cy="5539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SD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 rot="-2871047">
            <a:off x="7322536" y="6383330"/>
            <a:ext cx="2350149" cy="5539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Length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38"/>
          <p:cNvSpPr/>
          <p:nvPr/>
        </p:nvSpPr>
        <p:spPr>
          <a:xfrm>
            <a:off x="4598025" y="7514125"/>
            <a:ext cx="1366800" cy="5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2779075" y="8135025"/>
            <a:ext cx="59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6399350" y="7688400"/>
            <a:ext cx="59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 rot="-2871047">
            <a:off x="2962947" y="5310030"/>
            <a:ext cx="2350149" cy="5539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fold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3272725" y="8135025"/>
            <a:ext cx="59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348925" y="6577225"/>
            <a:ext cx="59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b="0" i="0" sz="1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0"/>
            <a:ext cx="15951201" cy="531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/>
          <p:nvPr/>
        </p:nvSpPr>
        <p:spPr>
          <a:xfrm>
            <a:off x="2409425" y="7008100"/>
            <a:ext cx="5334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12481650" y="7008100"/>
            <a:ext cx="36219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690075" y="6997600"/>
            <a:ext cx="78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100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2357375" y="6417075"/>
            <a:ext cx="78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100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11691750" y="6997600"/>
            <a:ext cx="78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100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13897650" y="6435550"/>
            <a:ext cx="101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10000</a:t>
            </a:r>
            <a:endParaRPr b="0" i="0" sz="2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335750" y="217250"/>
            <a:ext cx="155034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data.table::fwrite is an extremely efficient CSV file writer</a:t>
            </a:r>
            <a:endParaRPr b="0" i="0" sz="5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715100" y="8370275"/>
            <a:ext cx="150876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Gill Sans"/>
                <a:ea typeface="Gill Sans"/>
                <a:cs typeface="Gill Sans"/>
                <a:sym typeface="Gill Sans"/>
              </a:rPr>
              <a:t>Source code: </a:t>
            </a:r>
            <a:r>
              <a:rPr lang="en-US" sz="36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https://tdhock.github.io/blog/2023/dt-atime-figures/</a:t>
            </a:r>
            <a:r>
              <a:rPr lang="en-US" sz="3600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48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/>
        </p:nvSpPr>
        <p:spPr>
          <a:xfrm>
            <a:off x="4489450" y="284822"/>
            <a:ext cx="7277100" cy="11303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2"/>
          <p:cNvSpPr txBox="1"/>
          <p:nvPr/>
        </p:nvSpPr>
        <p:spPr>
          <a:xfrm>
            <a:off x="330200" y="1847849"/>
            <a:ext cx="15811500" cy="71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0540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718"/>
              <a:buFont typeface="Helvetica Neue"/>
              <a:buChar char="•"/>
            </a:pPr>
            <a:r>
              <a:rPr lang="en-US" sz="4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BA, MS, PHD in Stats/Math (machine learning)</a:t>
            </a:r>
            <a:endParaRPr sz="4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0540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718"/>
              <a:buFont typeface="Helvetica Neue"/>
              <a:buChar char="•"/>
            </a:pPr>
            <a:r>
              <a:rPr lang="en-US" sz="4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Assistant Professor of computer science since 2018</a:t>
            </a:r>
            <a:endParaRPr sz="4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140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4600"/>
              <a:buFont typeface="Helvetica Neue"/>
              <a:buChar char="•"/>
            </a:pPr>
            <a:r>
              <a:rPr lang="en-US" sz="4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R since 2003! 20 years! Author of 10+ packages</a:t>
            </a:r>
            <a:endParaRPr sz="4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0540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3718"/>
              <a:buFont typeface="Helvetica Neue"/>
              <a:buChar char="•"/>
            </a:pPr>
            <a:r>
              <a:rPr b="0" i="0" lang="en-US" sz="46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</a:t>
            </a:r>
            <a:r>
              <a:rPr b="0" i="0" lang="en-US" sz="4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user</a:t>
            </a:r>
            <a:r>
              <a:rPr lang="en-US" sz="4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since 2015</a:t>
            </a:r>
            <a:r>
              <a:rPr b="0" i="0" lang="en-US" sz="4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4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contributor</a:t>
            </a:r>
            <a:r>
              <a:rPr b="0" i="0" lang="en-US" sz="4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since</a:t>
            </a:r>
            <a:r>
              <a:rPr lang="en-US" sz="4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2019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0540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18"/>
              <a:buFont typeface="Helvetica Neue"/>
              <a:buChar char="•"/>
            </a:pPr>
            <a:r>
              <a:rPr lang="en-US" sz="4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Principal Investigator, </a:t>
            </a:r>
            <a:r>
              <a:rPr lang="en-US" sz="4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NSF Pathways to Enable Open-Source Ecosystems (POSE) project, 2023-2025, about data.table</a:t>
            </a:r>
            <a:r>
              <a:rPr lang="en-US" sz="4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16-08-19 13.37.18.png" id="301" name="Google Shape;3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786" y="2269249"/>
            <a:ext cx="14083054" cy="4504681"/>
          </a:xfrm>
          <a:prstGeom prst="rect">
            <a:avLst/>
          </a:prstGeom>
          <a:noFill/>
          <a:ln>
            <a:noFill/>
          </a:ln>
          <a:effectLst>
            <a:outerShdw blurRad="127000" rotWithShape="0" dir="5520000" dist="76200">
              <a:srgbClr val="000000">
                <a:alpha val="60000"/>
              </a:srgbClr>
            </a:outerShdw>
          </a:effectLst>
        </p:spPr>
      </p:pic>
      <p:sp>
        <p:nvSpPr>
          <p:cNvPr id="302" name="Google Shape;302;p40"/>
          <p:cNvSpPr txBox="1"/>
          <p:nvPr/>
        </p:nvSpPr>
        <p:spPr>
          <a:xfrm>
            <a:off x="2948225" y="279400"/>
            <a:ext cx="1035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underrated package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-powerful.png" id="307" name="Google Shape;307;p41"/>
          <p:cNvPicPr preferRelativeResize="0"/>
          <p:nvPr/>
        </p:nvPicPr>
        <p:blipFill rotWithShape="1">
          <a:blip r:embed="rId3">
            <a:alphaModFix/>
          </a:blip>
          <a:srcRect b="40816" l="0" r="0" t="165"/>
          <a:stretch/>
        </p:blipFill>
        <p:spPr>
          <a:xfrm>
            <a:off x="1032867" y="2376289"/>
            <a:ext cx="14190241" cy="4391306"/>
          </a:xfrm>
          <a:prstGeom prst="rect">
            <a:avLst/>
          </a:prstGeom>
          <a:noFill/>
          <a:ln>
            <a:noFill/>
          </a:ln>
          <a:effectLst>
            <a:outerShdw blurRad="127000" rotWithShape="0" dir="5520000" dist="76200">
              <a:srgbClr val="000000">
                <a:alpha val="60000"/>
              </a:srgbClr>
            </a:outerShdw>
          </a:effectLst>
        </p:spPr>
      </p:pic>
      <p:sp>
        <p:nvSpPr>
          <p:cNvPr id="308" name="Google Shape;308;p41"/>
          <p:cNvSpPr txBox="1"/>
          <p:nvPr/>
        </p:nvSpPr>
        <p:spPr>
          <a:xfrm>
            <a:off x="2948225" y="279400"/>
            <a:ext cx="1035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powerful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-datatable-all-the-way.png" id="313" name="Google Shape;313;p42"/>
          <p:cNvPicPr preferRelativeResize="0"/>
          <p:nvPr/>
        </p:nvPicPr>
        <p:blipFill rotWithShape="1">
          <a:blip r:embed="rId3">
            <a:alphaModFix/>
          </a:blip>
          <a:srcRect b="12449" l="0" r="0" t="0"/>
          <a:stretch/>
        </p:blipFill>
        <p:spPr>
          <a:xfrm>
            <a:off x="2312789" y="1507463"/>
            <a:ext cx="11630391" cy="7136173"/>
          </a:xfrm>
          <a:prstGeom prst="rect">
            <a:avLst/>
          </a:prstGeom>
          <a:noFill/>
          <a:ln>
            <a:noFill/>
          </a:ln>
          <a:effectLst>
            <a:outerShdw blurRad="127000" rotWithShape="0" dir="5520000" dist="76200">
              <a:srgbClr val="000000">
                <a:alpha val="60000"/>
              </a:srgbClr>
            </a:outerShdw>
          </a:effectLst>
        </p:spPr>
      </p:pic>
      <p:sp>
        <p:nvSpPr>
          <p:cNvPr id="314" name="Google Shape;314;p42"/>
          <p:cNvSpPr txBox="1"/>
          <p:nvPr/>
        </p:nvSpPr>
        <p:spPr>
          <a:xfrm>
            <a:off x="2598004" y="279400"/>
            <a:ext cx="11060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data.table data.table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16-08-19 13.51.14.png" id="319" name="Google Shape;319;p43"/>
          <p:cNvPicPr preferRelativeResize="0"/>
          <p:nvPr/>
        </p:nvPicPr>
        <p:blipFill rotWithShape="1">
          <a:blip r:embed="rId3">
            <a:alphaModFix/>
          </a:blip>
          <a:srcRect b="2515" l="999" r="1009" t="0"/>
          <a:stretch/>
        </p:blipFill>
        <p:spPr>
          <a:xfrm>
            <a:off x="716160" y="2376289"/>
            <a:ext cx="14823795" cy="3900014"/>
          </a:xfrm>
          <a:prstGeom prst="rect">
            <a:avLst/>
          </a:prstGeom>
          <a:noFill/>
          <a:ln>
            <a:noFill/>
          </a:ln>
          <a:effectLst>
            <a:outerShdw blurRad="127000" rotWithShape="0" dir="5520000" dist="76200">
              <a:srgbClr val="000000">
                <a:alpha val="60000"/>
              </a:srgbClr>
            </a:outerShdw>
          </a:effectLst>
        </p:spPr>
      </p:pic>
      <p:sp>
        <p:nvSpPr>
          <p:cNvPr id="320" name="Google Shape;320;p43"/>
          <p:cNvSpPr txBox="1"/>
          <p:nvPr/>
        </p:nvSpPr>
        <p:spPr>
          <a:xfrm>
            <a:off x="2948225" y="279400"/>
            <a:ext cx="1035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sadness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65D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/>
        </p:nvSpPr>
        <p:spPr>
          <a:xfrm>
            <a:off x="7659885" y="4248150"/>
            <a:ext cx="936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Gill Sans"/>
              <a:buNone/>
            </a:pPr>
            <a:r>
              <a:t/>
            </a:r>
            <a:endParaRPr b="0" i="0" sz="38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Google Shape;326;p44"/>
          <p:cNvSpPr txBox="1"/>
          <p:nvPr/>
        </p:nvSpPr>
        <p:spPr>
          <a:xfrm>
            <a:off x="0" y="945200"/>
            <a:ext cx="16256100" cy="51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0"/>
              <a:buFont typeface="Helvetica Neue"/>
              <a:buNone/>
            </a:pP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-US" sz="10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0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0"/>
              <a:buFont typeface="Helvetica Neue"/>
              <a:buNone/>
            </a:pP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data.table for efficient big data analysis</a:t>
            </a:r>
            <a:endParaRPr sz="10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 data.table, get PDF docs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86750" y="4595450"/>
            <a:ext cx="16169400" cy="45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&gt; install.packages("remotes")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&gt; remotes::install_github("Rdatatable/data.table")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(need a compiler: xcode for mac, </a:t>
            </a: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or </a:t>
            </a: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rtools for windows)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OR: if you do not have a compiler: install from CRAN then update: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&gt; install.packages("data.table")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&gt; data.table::update_dev_pkg()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480095" y="1241425"/>
            <a:ext cx="152958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install development version from GitHub, which contains the most recent new features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cheat sheet </a:t>
            </a:r>
            <a:r>
              <a:rPr lang="en-US" sz="39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http://ml.nau.edu/dtcheat.pdf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Getting started in R - tinyverse edition </a:t>
            </a:r>
            <a:r>
              <a:rPr lang="en-US" sz="39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http://ml.nau.edu/tiny.pdf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data.table from R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86750" y="2897625"/>
            <a:ext cx="16169400" cy="60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&gt; data.table(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+   ID = c("b","b","b","a","a","c"),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+   a = 1:2,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+   b = 7,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+   c = 13:18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+ 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   ID a b  c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1:  b 1 7 13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2:  b 2 7 14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3:  b 1 7 15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4:  a 2 7 16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5:  a 1 7 17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6:  c 2 7 18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480095" y="1241425"/>
            <a:ext cx="15295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data.table(column_name=column_value), just like data.frame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values in short columns recycled to length of largest column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vs frame columns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86750" y="2322050"/>
            <a:ext cx="16169400" cy="6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head(</a:t>
            </a:r>
            <a:r>
              <a:rPr b="1" lang="en-US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data.table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("10^8 m^3"=Nile, year=1871:1970))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10^8 m^3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year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1:     1120 1871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2:     1160 1872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3:      963 1873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4:     1210 1874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5:     1160 1875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6:     1160 1876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head(</a:t>
            </a:r>
            <a:r>
              <a:rPr b="1" lang="en-US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("10^8 m^3"=Nile, year=1871:1970))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X10.8.m.3</a:t>
            </a: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year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1      1120 1871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2      1160 1872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3       963 1873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4      1210 1874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5      1160 1875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6      1160 1876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480095" y="1241425"/>
            <a:ext cx="15295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non-syntactic variable names are kept by default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vs frame list columns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86750" y="2093450"/>
            <a:ext cx="16169400" cy="6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urier New"/>
                <a:ea typeface="Courier New"/>
                <a:cs typeface="Courier New"/>
                <a:sym typeface="Courier New"/>
              </a:rPr>
              <a:t>&gt; data.table(L=list("scalar", c("vec","tor")),x=1:2)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urier New"/>
                <a:ea typeface="Courier New"/>
                <a:cs typeface="Courier New"/>
                <a:sym typeface="Courier New"/>
              </a:rPr>
              <a:t>         L x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urier New"/>
                <a:ea typeface="Courier New"/>
                <a:cs typeface="Courier New"/>
                <a:sym typeface="Courier New"/>
              </a:rPr>
              <a:t>1:  scalar 1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urier New"/>
                <a:ea typeface="Courier New"/>
                <a:cs typeface="Courier New"/>
                <a:sym typeface="Courier New"/>
              </a:rPr>
              <a:t>2: vec,tor 2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urier New"/>
                <a:ea typeface="Courier New"/>
                <a:cs typeface="Courier New"/>
                <a:sym typeface="Courier New"/>
              </a:rPr>
              <a:t>&gt; data.frame(L=I(list("scalar", c("vec","tor"))),x=1:2)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urier New"/>
                <a:ea typeface="Courier New"/>
                <a:cs typeface="Courier New"/>
                <a:sym typeface="Courier New"/>
              </a:rPr>
              <a:t>         L x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urier New"/>
                <a:ea typeface="Courier New"/>
                <a:cs typeface="Courier New"/>
                <a:sym typeface="Courier New"/>
              </a:rPr>
              <a:t>1   scalar 1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urier New"/>
                <a:ea typeface="Courier New"/>
                <a:cs typeface="Courier New"/>
                <a:sym typeface="Courier New"/>
              </a:rPr>
              <a:t>2 vec, tor 2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48"/>
          <p:cNvSpPr txBox="1"/>
          <p:nvPr/>
        </p:nvSpPr>
        <p:spPr>
          <a:xfrm>
            <a:off x="480095" y="1241425"/>
            <a:ext cx="15295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use </a:t>
            </a:r>
            <a:r>
              <a:rPr b="1" lang="en-US" sz="3900">
                <a:solidFill>
                  <a:srgbClr val="52565B"/>
                </a:solidFill>
                <a:latin typeface="Courier New"/>
                <a:ea typeface="Courier New"/>
                <a:cs typeface="Courier New"/>
                <a:sym typeface="Courier New"/>
              </a:rPr>
              <a:t>I( )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create list columns in frame, not table </a:t>
            </a:r>
            <a:endParaRPr b="1" sz="3900">
              <a:solidFill>
                <a:srgbClr val="52565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9"/>
          <p:cNvSpPr txBox="1"/>
          <p:nvPr/>
        </p:nvSpPr>
        <p:spPr>
          <a:xfrm>
            <a:off x="480095" y="1241425"/>
            <a:ext cx="15295800" cy="52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turn: c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onvert the built-in iris data set to a data table via data.table(iris)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data table with one row, and columns for your name (character), years experience with R (numeric), birthplace (character), city of residence (character), language(s) spoken (list of character)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48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2598004" y="279400"/>
            <a:ext cx="11059991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talk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330200" y="1847849"/>
            <a:ext cx="15811500" cy="65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865808" lvl="0" marL="86580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4900"/>
              <a:buFont typeface="Helvetica Neue"/>
              <a:buAutoNum type="arabicPeriod"/>
            </a:pPr>
            <a:r>
              <a:rPr lang="en-US" sz="4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data.table?</a:t>
            </a:r>
            <a:endParaRPr sz="4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65808" lvl="0" marL="86580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4900"/>
              <a:buFont typeface="Helvetica Neue"/>
              <a:buAutoNum type="arabicPeriod"/>
            </a:pPr>
            <a:r>
              <a:rPr b="0" i="0" lang="en-US" sz="49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</a:t>
            </a:r>
            <a:r>
              <a:rPr lang="en-US" sz="4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is data.table so popular/powerful? (efficiency)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65808" lvl="0" marL="86580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4900"/>
              <a:buFont typeface="Helvetica Neue"/>
              <a:buAutoNum type="arabicPeriod"/>
            </a:pPr>
            <a:r>
              <a:rPr lang="en-US" sz="4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data.table for efficient big data analysis</a:t>
            </a:r>
            <a:endParaRPr sz="4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65808" lvl="0" marL="86580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4900"/>
              <a:buFont typeface="Helvetica Neue"/>
              <a:buAutoNum type="arabicPeriod"/>
            </a:pPr>
            <a:r>
              <a:rPr lang="en-US" sz="4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Contributing to data.table</a:t>
            </a:r>
            <a:endParaRPr sz="4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-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translate documentation from English to another language, get US$500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-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travel awards: get up to US$2700 to talk about data.table at conferences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-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participate in community, Issues and Pull Requests on GitHub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 CSV from 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86750" y="2325325"/>
            <a:ext cx="16169400" cy="6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if(!file.exists("flights14.csv"))download.file(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+   "http://ml.nau.edu/flights14.csv",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+   "flights14.csv")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(flights &lt;- data.table::fread("flights14.csv"))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   year month day dep_delay arr_delay carrier origin dest air_time distance hour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1: 2014     1   1        14        13      AA    JFK  LAX      359     2475    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2: 2014     1   1        -3        13      AA    JFK  LAX      363     2475   11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3: 2014     1   1         2         9      AA    JFK  LAX      351     2475   19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4: 2014     1   1        -8       -26      AA    LGA  PBI      157     1035    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5: 2014     1   1         2         1      AA    JFK  LAX      350     2475   13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---                                                                              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253312: 2014    10  31         1       -30      UA    LGA  IAH      201     1416   14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253313: 2014    10  31        -5       -14      UA    EWR  IAH      189     1400    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253314: 2014    10  31        -8        16      MQ    LGA  RDU       83      431   11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253315: 2014    10  31        -4        15      MQ    LGA  DTW       75      502   11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253316: 2014    10  31        -5         1      MQ    LGA  SDF      110      659    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50"/>
          <p:cNvSpPr txBox="1"/>
          <p:nvPr/>
        </p:nvSpPr>
        <p:spPr>
          <a:xfrm>
            <a:off x="480095" y="1622425"/>
            <a:ext cx="15295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Airline NYC-flights14 data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 CSV from shell command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1"/>
          <p:cNvSpPr txBox="1"/>
          <p:nvPr/>
        </p:nvSpPr>
        <p:spPr>
          <a:xfrm>
            <a:off x="86750" y="2325325"/>
            <a:ext cx="16169400" cy="6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data.table::fread("egrep 'LAX|year' flights14.csv")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  year month day dep_delay arr_delay carrier origin dest air_time distance hour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1: 2014     1   1        14        13      AA    JFK  LAX      359     2475    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2: 2014     1   1        -3        13      AA    JFK  LAX      363     2475   11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3: 2014     1   1         2         9      AA    JFK  LAX      351     2475   19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4: 2014     1   1         2         1      AA    JFK  LAX      350     2475   13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5: 2014     1   1         4         0      AA    EWR  LAX      339     2454   18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---                                                                              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14430: 2014    10  31        -6       -38      UA    JFK  LAX      323     2475   11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14431: 2014    10  31         9       -21      UA    EWR  LAX      323     2454   13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14432: 2014    10  31        40        14      UA    EWR  LAX      320     2454   18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14433: 2014    10  31         3       -32      UA    EWR  LAX      320     2454   20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14434: 2014    10  31        10       -27      UA    EWR  LAX      326     2454   10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" name="Google Shape;374;p51"/>
          <p:cNvSpPr txBox="1"/>
          <p:nvPr/>
        </p:nvSpPr>
        <p:spPr>
          <a:xfrm>
            <a:off x="480095" y="1622425"/>
            <a:ext cx="152958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1810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098"/>
              <a:buFont typeface="Helvetica Neue"/>
              <a:buChar char="•"/>
            </a:pPr>
            <a:r>
              <a:rPr lang="en-US" sz="38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with commands that output CSV data (no intermediate file)</a:t>
            </a:r>
            <a:endParaRPr sz="38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1810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098"/>
              <a:buFont typeface="Helvetica Neue"/>
              <a:buChar char="•"/>
            </a:pPr>
            <a:r>
              <a:rPr lang="en-US" sz="38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egrep useful if you do not need/want to read full data set into 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 CSV from URL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2"/>
          <p:cNvSpPr txBox="1"/>
          <p:nvPr/>
        </p:nvSpPr>
        <p:spPr>
          <a:xfrm>
            <a:off x="86750" y="2325325"/>
            <a:ext cx="16169400" cy="6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ourier New"/>
                <a:ea typeface="Courier New"/>
                <a:cs typeface="Courier New"/>
                <a:sym typeface="Courier New"/>
              </a:rPr>
              <a:t>flights &lt;- </a:t>
            </a:r>
            <a:r>
              <a:rPr b="1" lang="en-US" sz="3300">
                <a:latin typeface="Courier New"/>
                <a:ea typeface="Courier New"/>
                <a:cs typeface="Courier New"/>
                <a:sym typeface="Courier New"/>
              </a:rPr>
              <a:t>data.table::fread("http://ml.nau.edu/flights14.csv")</a:t>
            </a:r>
            <a:endParaRPr b="1"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480095" y="1622425"/>
            <a:ext cx="15295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Convenient, but I usually download.file( ) first, to avoid having to download the file again, after re-starting R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turn, try the following code: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/>
          <p:nvPr/>
        </p:nvSpPr>
        <p:spPr>
          <a:xfrm>
            <a:off x="-25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rows using 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3"/>
          <p:cNvSpPr txBox="1"/>
          <p:nvPr/>
        </p:nvSpPr>
        <p:spPr>
          <a:xfrm>
            <a:off x="330200" y="3667050"/>
            <a:ext cx="139671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 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388" name="Google Shape;3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624880">
            <a:off x="2499595" y="6080926"/>
            <a:ext cx="4266381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390" name="Google Shape;39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391" name="Google Shape;39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99982">
            <a:off x="11687385" y="5949203"/>
            <a:ext cx="3168106" cy="4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3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3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330200" y="1812925"/>
            <a:ext cx="15359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in terms of basic units — 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syntax provides </a:t>
            </a: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of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3"/>
          <p:cNvSpPr/>
          <p:nvPr/>
        </p:nvSpPr>
        <p:spPr>
          <a:xfrm>
            <a:off x="1320625" y="3445625"/>
            <a:ext cx="5398500" cy="5621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Logical row subset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4"/>
          <p:cNvSpPr txBox="1"/>
          <p:nvPr/>
        </p:nvSpPr>
        <p:spPr>
          <a:xfrm>
            <a:off x="86750" y="4476575"/>
            <a:ext cx="16169400" cy="44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flights[origin == "JFK" &amp; month == 6]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 year month day dep_delay arr_delay carrier origin dest air_time distance hour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1: 2014     6   1        -9        -5      AA    JFK  LAX      324     2475    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2: 2014     6   1       -10       -13      AA    JFK  LAX      329     2475   12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3: 2014     6   1        18        -1      AA    JFK  LAX      326     2475    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4: 2014     6   1        -6       -16      AA    JFK  LAX      320     2475   10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5: 2014     6   1        -4       -45      AA    JFK  LAX      326     2475   18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---                                                                              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8418: 2014     6  30        -3        -6      MQ    JFK  PIT       62      340   14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8419: 2014     6  30        -5       -32      MQ    JFK  RDU       65      427   14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8420: 2014     6  30        -3       -16      MQ    JFK  DCA       39      213   17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8421: 2014     6  30        -2         7      MQ    JFK  DCA       52      213    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8422: 2014     6  30        -7       -18      MQ    JFK  RDU       67      427    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Google Shape;402;p54"/>
          <p:cNvSpPr txBox="1"/>
          <p:nvPr/>
        </p:nvSpPr>
        <p:spPr>
          <a:xfrm>
            <a:off x="480095" y="1622425"/>
            <a:ext cx="15295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all the flights with "JFK" as the origin airport in the month of June.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DT[rows, ] comma not necessary (but allowed)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Integer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row subset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5"/>
          <p:cNvSpPr txBox="1"/>
          <p:nvPr/>
        </p:nvSpPr>
        <p:spPr>
          <a:xfrm>
            <a:off x="86750" y="3434775"/>
            <a:ext cx="16169400" cy="58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flights[1:2]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year month day dep_delay arr_delay carrier origin dest air_time distance hour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1: 2014     1   1        14        13      AA    JFK  LAX      359     2475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2: 2014     1   1        -3        13      AA    JFK  LAX      363     2475   11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flights[-(1:2)]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 year month day dep_delay arr_delay carrier origin dest air_time distance hour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1: 2014     1   1         2         9      AA    JFK  LAX      351     2475   19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2: 2014     1   1        -8       -26      AA    LGA  PBI      157     1035    7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3: 2014     1   1         2         1      AA    JFK  LAX      350     2475   13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4: 2014     1   1         4         0      AA    EWR  LAX      339     2454   18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5: 2014     1   1        -2       -18      AA    JFK  LAX      338     2475   21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---                                          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253310: 2014    10  31         1       -30      UA    LGA  IAH      201     1416   14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253311: 2014    10  31        -5       -14      UA    EWR  IAH      189     1400    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253312: 2014    10  31        -8        16      MQ    LGA  RDU       83      431   11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253313: 2014    10  31        -4        15      MQ    LGA  DTW       75      502   11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253314: 2014    10  31        -5         1      MQ    LGA  SDF      110      659    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9" name="Google Shape;409;p55"/>
          <p:cNvSpPr txBox="1"/>
          <p:nvPr/>
        </p:nvSpPr>
        <p:spPr>
          <a:xfrm>
            <a:off x="480095" y="1622425"/>
            <a:ext cx="15295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first two flights, or all except the first two.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Integer subset in DT works just like in DF.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6"/>
          <p:cNvSpPr txBox="1"/>
          <p:nvPr/>
        </p:nvSpPr>
        <p:spPr>
          <a:xfrm>
            <a:off x="86750" y="4945050"/>
            <a:ext cx="16169400" cy="4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flights[order(origin, -dest)]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 year month day dep_delay arr_delay carrier origin dest air_time distance hour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1: 2014     1   5         6        49      EV    EWR  XNA      195     1131    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2: 2014     1   6         7        13      EV    EWR  XNA      190     1131    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3: 2014     1   7        -6       -13      EV    EWR  XNA      179     1131    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4: 2014     1   8        -7       -12      EV    EWR  XNA      184     1131    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5: 2014     1   9        16         7      EV    EWR  XNA      181     1131    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---                                          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253312: 2014    10  31        -1       -22      WN    LGA  ATL      112      762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253313: 2014    10  31        -5       -23      WN    LGA  ATL      112      762   20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253314: 2014     4   6        -6        -1      EV    LGA  AGS      110      678   10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253315: 2014     4   7         2         1      EV    LGA  AGS      111      678   11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253316: 2014     4  11         0       -19      EV    LGA  AGS      102      678   10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6" name="Google Shape;416;p56"/>
          <p:cNvSpPr txBox="1"/>
          <p:nvPr/>
        </p:nvSpPr>
        <p:spPr>
          <a:xfrm>
            <a:off x="480095" y="1622425"/>
            <a:ext cx="152958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198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 flights first by column origin in ascending order, and then by dest in descending order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sort is so efficient that it was integrated into base R in 2016!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/>
        </p:nvSpPr>
        <p:spPr>
          <a:xfrm>
            <a:off x="99" y="2667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7"/>
          <p:cNvSpPr txBox="1"/>
          <p:nvPr/>
        </p:nvSpPr>
        <p:spPr>
          <a:xfrm>
            <a:off x="480095" y="1622425"/>
            <a:ext cx="15295800" cy="43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turn, how many rows are there with carrier "AA" and dest "LAX" ?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sort that table, what is the first and last month/day/hour?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Hint: You can use DT[ ... ][ ... ] in a chain.</a:t>
            </a:r>
            <a:b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 to piping, DF |&gt; ... |&gt; ... 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 columns in 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 txBox="1"/>
          <p:nvPr/>
        </p:nvSpPr>
        <p:spPr>
          <a:xfrm>
            <a:off x="330200" y="3667050"/>
            <a:ext cx="139671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 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429" name="Google Shape;42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624880">
            <a:off x="2499595" y="6080926"/>
            <a:ext cx="4266381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8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431" name="Google Shape;43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432" name="Google Shape;43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99982">
            <a:off x="11687385" y="5949203"/>
            <a:ext cx="3168106" cy="4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8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8"/>
          <p:cNvSpPr txBox="1"/>
          <p:nvPr/>
        </p:nvSpPr>
        <p:spPr>
          <a:xfrm>
            <a:off x="330200" y="1812925"/>
            <a:ext cx="15359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in terms of basic units — 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syntax provides </a:t>
            </a: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of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8"/>
          <p:cNvSpPr/>
          <p:nvPr/>
        </p:nvSpPr>
        <p:spPr>
          <a:xfrm>
            <a:off x="6908625" y="3369900"/>
            <a:ext cx="3714600" cy="5621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one column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86750" y="5482925"/>
            <a:ext cx="16169400" cy="38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&gt; str(flights[, "arr_delay" ])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Classes ‘data.table’ and 'data.frame':	253316 obs. of  1 variable: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 $ arr_delay: int  13 13 9 -26 1 0 -18 -14 -17 -14 ...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 - attr(*, ".internal.selfref")=&lt;externalptr&gt; 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&gt; str(flights[, arr_delay]) #like DT[["arr_delay"]] or DT$arr_delay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Courier New"/>
                <a:ea typeface="Courier New"/>
                <a:cs typeface="Courier New"/>
                <a:sym typeface="Courier New"/>
              </a:rPr>
              <a:t> int [1:253316] 13 13 9 -26 1 0 -18 -14 -17 -14 ...</a:t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80095" y="1089025"/>
            <a:ext cx="152958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DT[, "arr_delay"] -&gt; data.table with one column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DT[, arr_delay] -&gt; vector</a:t>
            </a:r>
            <a:b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 DT$arr_delay or DT[["arr_delay"]] in base R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use hist( ) to plot a histogram of departure delays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65D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7659885" y="4248150"/>
            <a:ext cx="93623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Gill Sans"/>
              <a:buNone/>
            </a:pPr>
            <a:r>
              <a:t/>
            </a:r>
            <a:endParaRPr b="0" i="0" sz="38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0" y="945200"/>
            <a:ext cx="16256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0"/>
              <a:buFont typeface="Helvetica Neue"/>
              <a:buNone/>
            </a:pPr>
            <a:r>
              <a:rPr b="0" i="0" lang="en-US" sz="10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1/</a:t>
            </a: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0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0"/>
              <a:buFont typeface="Helvetica Neue"/>
              <a:buNone/>
            </a:pP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data.table?</a:t>
            </a:r>
            <a:endParaRPr sz="10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two columns with literal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0"/>
          <p:cNvSpPr txBox="1"/>
          <p:nvPr/>
        </p:nvSpPr>
        <p:spPr>
          <a:xfrm>
            <a:off x="6318900" y="1405425"/>
            <a:ext cx="9937200" cy="78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flights[, data.table(arr_delay, dep_delay)]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     arr_delay dep_delay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  1:        13        14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  2:        13        -3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 ---                    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253315:        15        -4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253316:         1        -5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flights[, c("arr_delay", "dep_delay")]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     arr_delay dep_delay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  1:        13        14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  2:        13        -3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 ---                    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253315:        15        -4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253316:         1        -5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0" name="Google Shape;450;p60"/>
          <p:cNvSpPr txBox="1"/>
          <p:nvPr/>
        </p:nvSpPr>
        <p:spPr>
          <a:xfrm>
            <a:off x="480099" y="1089025"/>
            <a:ext cx="5263200" cy="43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data.table/list/. is used in j, then a data.table is returned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also use c("name") in j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1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two columns with variable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1"/>
          <p:cNvSpPr txBox="1"/>
          <p:nvPr/>
        </p:nvSpPr>
        <p:spPr>
          <a:xfrm>
            <a:off x="6920675" y="1176825"/>
            <a:ext cx="9335100" cy="78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(DT=data.table(x=1:2, y=3:4,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ourier New"/>
              <a:buChar char="+"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select_cols=c("foo", "bar")))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x y select_cols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1: 1 3         foo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2: 2 4         bar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select_cols=c("x","y")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DT[, select_cols]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[1] "foo" "bar"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DT[, ..select_cols]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x y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1: 1 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2: 2 4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DT[, select_cols, with=FALSE]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x y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1: 1 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2: 2 4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7" name="Google Shape;457;p61"/>
          <p:cNvSpPr txBox="1"/>
          <p:nvPr/>
        </p:nvSpPr>
        <p:spPr>
          <a:xfrm>
            <a:off x="480099" y="1089025"/>
            <a:ext cx="5263200" cy="70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use with=FALSE or double dot notation .. (like one level up in unix file path, look for select_cols in environment, not as a column name)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all columns except 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2"/>
          <p:cNvSpPr txBox="1"/>
          <p:nvPr/>
        </p:nvSpPr>
        <p:spPr>
          <a:xfrm>
            <a:off x="86750" y="1960675"/>
            <a:ext cx="16169400" cy="7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delay_cols = c("arr_delay", "dep_delay")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head(flights[, !..delay_cols])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year month day carrier origin dest air_time distance hour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1: 2014     1   1      AA    JFK  LAX      359     2475    9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2: 2014     1   1      AA    JFK  LAX      363     2475   11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3: 2014     1   1      AA    JFK  LAX      351     2475   19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4: 2014     1   1      AA    LGA  PBI      157     1035    7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5: 2014     1   1      AA    JFK  LAX      350     2475   13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6: 2014     1   1      AA    EWR  LAX      339     2454   18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head(flights[, -..delay_cols])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year month day carrier origin dest air_time distance hour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1: 2014     1   1      AA    JFK  LAX      359     2475    9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2: 2014     1   1      AA    JFK  LAX      363     2475   11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3: 2014     1   1      AA    JFK  LAX      351     2475   19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4: 2014     1   1      AA    LGA  PBI      157     1035    7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5: 2014     1   1      AA    JFK  LAX      350     2475   13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6: 2014     1   1      AA    EWR  LAX      339     2454   18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62"/>
          <p:cNvSpPr txBox="1"/>
          <p:nvPr/>
        </p:nvSpPr>
        <p:spPr>
          <a:xfrm>
            <a:off x="480095" y="1089025"/>
            <a:ext cx="15295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use either ! or - to negate the selection of columns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range of columns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3"/>
          <p:cNvSpPr txBox="1"/>
          <p:nvPr/>
        </p:nvSpPr>
        <p:spPr>
          <a:xfrm>
            <a:off x="86750" y="2768725"/>
            <a:ext cx="16169400" cy="6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head(flights[, year:day])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year month day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1: 2014     1   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2: 2014     1   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3: 2014     1   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4: 2014     1   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5: 2014     1   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6: 2014     1   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head(flights[, !(year:day)])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dep_delay arr_delay carrier origin dest air_time distance hour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1:        14        13      AA    JFK  LAX      359     2475    9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2:        -3        13      AA    JFK  LAX      363     2475   11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3:         2         9      AA    JFK  LAX      351     2475   19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4:        -8       -26      AA    LGA  PBI      157     1035    7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5:         2         1      AA    JFK  LAX      350     2475   13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6:         4         0      AA    EWR  LAX      339     2454   18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1" name="Google Shape;471;p63"/>
          <p:cNvSpPr txBox="1"/>
          <p:nvPr/>
        </p:nvSpPr>
        <p:spPr>
          <a:xfrm>
            <a:off x="480095" y="1089025"/>
            <a:ext cx="15295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use column1:column2 to select those two, and all columns in between (and can negate with ! or -)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Rename and compute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columns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4"/>
          <p:cNvSpPr txBox="1"/>
          <p:nvPr/>
        </p:nvSpPr>
        <p:spPr>
          <a:xfrm>
            <a:off x="86750" y="2255625"/>
            <a:ext cx="16169400" cy="6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&gt; flights[, data.table(destination=dest, air_hours=air_time/60)]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   destination air_hours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1:         LAX  5.983333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2:         LAX  6.050000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3:         LAX  5.850000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4:         PBI  2.616667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5:         LAX  5.833333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---                      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253312:         IAH  3.350000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253313:         IAH  3.150000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253314:         RDU  1.383333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253315:         DTW  1.250000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253316:         SDF  1.833333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" name="Google Shape;478;p64"/>
          <p:cNvSpPr txBox="1"/>
          <p:nvPr/>
        </p:nvSpPr>
        <p:spPr>
          <a:xfrm>
            <a:off x="480100" y="1317625"/>
            <a:ext cx="161694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try using .( ) or list( ) instead of data.table( ) in j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.( ) is an alias for list( ) -- items in list are columns of table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5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Summarize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all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5"/>
          <p:cNvSpPr txBox="1"/>
          <p:nvPr/>
        </p:nvSpPr>
        <p:spPr>
          <a:xfrm>
            <a:off x="86750" y="1073150"/>
            <a:ext cx="16169400" cy="37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&gt; flights[, .(m_arr = mean(arr_delay), m_dep = mean(dep_delay))]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      m_arr    m_dep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1: 8.146702 12.46526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&gt; flights[, .(range_arr = range(arr_delay), stat=c("min","max"))]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   range_arr stat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1:      -112  min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2:      1494  max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5" name="Google Shape;485;p65"/>
          <p:cNvSpPr txBox="1"/>
          <p:nvPr/>
        </p:nvSpPr>
        <p:spPr>
          <a:xfrm>
            <a:off x="99100" y="4822825"/>
            <a:ext cx="16072800" cy="43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data.table/list/. in j, summarization functions can be used,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case we use mean, which returns a single number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also use range, which returns two numbers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compute mean, min, max arrival delay over all flights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compute min/max air_time and distance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7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-US" sz="7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reate/delete columns in j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6"/>
          <p:cNvSpPr txBox="1"/>
          <p:nvPr/>
        </p:nvSpPr>
        <p:spPr>
          <a:xfrm>
            <a:off x="330200" y="3667050"/>
            <a:ext cx="139671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 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492" name="Google Shape;49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624880">
            <a:off x="2499595" y="6080926"/>
            <a:ext cx="4266381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6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494" name="Google Shape;49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495" name="Google Shape;49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99982">
            <a:off x="11687385" y="5949203"/>
            <a:ext cx="3168106" cy="4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6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6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330200" y="1812925"/>
            <a:ext cx="15359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in terms of basic units — 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use DT[, variable := value] or set(DT, j="variable", value=value)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6"/>
          <p:cNvSpPr/>
          <p:nvPr/>
        </p:nvSpPr>
        <p:spPr>
          <a:xfrm>
            <a:off x="6908625" y="3369900"/>
            <a:ext cx="3714600" cy="5621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7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Comparing column assignment in base R and data.table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5" name="Google Shape;505;p67"/>
          <p:cNvGraphicFramePr/>
          <p:nvPr/>
        </p:nvGraphicFramePr>
        <p:xfrm>
          <a:off x="248213" y="651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{F713320B-052E-4216-9D9D-7A23DFAF4FFF}</a:tableStyleId>
              </a:tblPr>
              <a:tblGrid>
                <a:gridCol w="1897000"/>
                <a:gridCol w="7211250"/>
                <a:gridCol w="6824525"/>
              </a:tblGrid>
              <a:tr h="45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Base R code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data.table code</a:t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73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Literal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DF$next &lt;- DF$current + 1</a:t>
                      </a:r>
                      <a:endParaRPr b="1" sz="3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DT[, next := current + 1 ]</a:t>
                      </a:r>
                      <a:endParaRPr b="1" sz="3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126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Variable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DF[[my_var_name]] &lt;-   </a:t>
                      </a:r>
                      <a:endParaRPr b="1" sz="3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DF$current + 1</a:t>
                      </a:r>
                      <a:endParaRPr b="1" sz="3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set(DT, j=my_var_name,</a:t>
                      </a:r>
                      <a:endParaRPr b="1" sz="3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value=DT$current + 1)</a:t>
                      </a:r>
                      <a:endParaRPr b="1" sz="3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6" name="Google Shape;506;p67"/>
          <p:cNvSpPr txBox="1"/>
          <p:nvPr/>
        </p:nvSpPr>
        <p:spPr>
          <a:xfrm>
            <a:off x="2442175" y="5663400"/>
            <a:ext cx="618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ourier New"/>
                <a:ea typeface="Courier New"/>
                <a:cs typeface="Courier New"/>
                <a:sym typeface="Courier New"/>
              </a:rPr>
              <a:t>my_var_name &lt;- "next"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7" name="Google Shape;507;p67"/>
          <p:cNvSpPr txBox="1"/>
          <p:nvPr/>
        </p:nvSpPr>
        <p:spPr>
          <a:xfrm>
            <a:off x="99100" y="2384425"/>
            <a:ext cx="160728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column named "next" set value to current + 1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to use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base R code with data.table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Historically, := has been more efficient (time/memory)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Recent versions of R have improved efficiency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8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column :=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8"/>
          <p:cNvSpPr txBox="1"/>
          <p:nvPr/>
        </p:nvSpPr>
        <p:spPr>
          <a:xfrm>
            <a:off x="86750" y="2750850"/>
            <a:ext cx="16169400" cy="6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month.dt &lt;- flights[, .(month, air_time, distance)]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head(month.dt)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month air_time distance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1:    10       44       96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2:    10       39       96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3:    10       37      184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4:    10       35      184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5:    10       50      184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6:    10       36      184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month.dt[, air_hours := air_time/60]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head(month.dt)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month air_time distance air_hours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1:    10       44       96 0.7333333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2:    10       39       96 0.6500000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3:    10       37      184 0.6166667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4:    10       35      184 0.5833333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5:    10       50      184 0.8333333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6:    10       36      184 0.6000000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4" name="Google Shape;514;p68"/>
          <p:cNvSpPr txBox="1"/>
          <p:nvPr/>
        </p:nvSpPr>
        <p:spPr>
          <a:xfrm>
            <a:off x="99100" y="1089025"/>
            <a:ext cx="16072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DT[, variable := value] can be used to create new columns, or update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effect as DT$variable &lt;- value, or DT[["variable"]] &lt;- value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9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 column := NULL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9"/>
          <p:cNvSpPr txBox="1"/>
          <p:nvPr/>
        </p:nvSpPr>
        <p:spPr>
          <a:xfrm>
            <a:off x="86750" y="2651725"/>
            <a:ext cx="161694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head(month.dt)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month air_time distance air_hours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1:    10       44       96 0.0000000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2:    10       39       96 0.0000000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3:    10       37      184 0.6166667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4:    10       35      184 0.5833333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5:    10       50      184 0.8333333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6:    10       36      184 0.6000000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month.dt[, air_time := NULL]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head(month.dt)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month distance air_hours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1:    10       96 0.0000000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2:    10       96 0.0000000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3:    10      184 0.6166667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4:    10      184 0.5833333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5:    10      184 0.8333333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6:    10      184 0.6000000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1" name="Google Shape;521;p69"/>
          <p:cNvSpPr txBox="1"/>
          <p:nvPr/>
        </p:nvSpPr>
        <p:spPr>
          <a:xfrm>
            <a:off x="99100" y="1317625"/>
            <a:ext cx="160728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DT[, variable := NULL] deletes column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:= operations are by reference (efficient)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/>
        </p:nvSpPr>
        <p:spPr>
          <a:xfrm>
            <a:off x="86750" y="309225"/>
            <a:ext cx="161694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 in 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" name="Google Shape;116;p25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" name="Google Shape;117;p25"/>
          <p:cNvSpPr txBox="1"/>
          <p:nvPr/>
        </p:nvSpPr>
        <p:spPr>
          <a:xfrm>
            <a:off x="330200" y="2190750"/>
            <a:ext cx="10365600" cy="56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2D </a:t>
            </a: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columnar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1" marL="12451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rows — 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DF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DF</a:t>
            </a: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 </a:t>
            </a: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!=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“a”,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 — 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DF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[, “val”]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rows </a:t>
            </a:r>
            <a:r>
              <a:rPr b="0" i="0" lang="en-US" sz="36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 —                  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DF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DF</a:t>
            </a: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 </a:t>
            </a:r>
            <a:r>
              <a:rPr b="0" i="0" lang="en-US" sz="36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!=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“a”, “val”]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that’s pretty much it…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5"/>
          <p:cNvSpPr txBox="1"/>
          <p:nvPr/>
        </p:nvSpPr>
        <p:spPr>
          <a:xfrm>
            <a:off x="11240696" y="7999641"/>
            <a:ext cx="32400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700"/>
              <a:buFont typeface="Helvetica Neue"/>
              <a:buNone/>
            </a:pPr>
            <a:r>
              <a:rPr b="0" i="0" lang="en-US" sz="27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column data.frame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12795064" y="1666150"/>
            <a:ext cx="1172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3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" name="Google Shape;120;p25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" name="Google Shape;121;p25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" name="Google Shape;122;p25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Google Shape;123;p25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" name="Google Shape;124;p25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0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set( ) to create/delete column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0"/>
          <p:cNvSpPr txBox="1"/>
          <p:nvPr/>
        </p:nvSpPr>
        <p:spPr>
          <a:xfrm>
            <a:off x="86750" y="2499325"/>
            <a:ext cx="161694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&gt; my_var_name = "new"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&gt; set(flights, j=my_var_name, value="HI!")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&gt; flights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        year month day dep_delay arr_delay carrier origin dest air_time distance hour new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     1: 2014     1   1        14        13      AA    JFK  LAX      359     2475    9 HI!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     2: 2014     1   1        -3        13      AA    JFK  LAX      363     2475   11 HI!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    ---                                                                                  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253315: 2014    10  31        -4        15      MQ    LGA  DTW       75      502   11 HI!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253316: 2014    10  31        -5         1      MQ    LGA  SDF      110      659    8 HI!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&gt; set(flights, j=my_var_name, value=NULL)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&gt; flights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        year month day dep_delay arr_delay carrier origin dest air_time distance hour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     1: 2014     1   1        14        13      AA    JFK  LAX      359     2475    9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     2: 2014     1   1        -3        13      AA    JFK  LAX      363     2475   11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    ---                                                                              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253315: 2014    10  31        -4        15      MQ    LGA  DTW       75      502   11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ourier New"/>
                <a:ea typeface="Courier New"/>
                <a:cs typeface="Courier New"/>
                <a:sym typeface="Courier New"/>
              </a:rPr>
              <a:t>253316: 2014    10  31        -5         1      MQ    LGA  SDF      110      659    8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8" name="Google Shape;528;p70"/>
          <p:cNvSpPr txBox="1"/>
          <p:nvPr/>
        </p:nvSpPr>
        <p:spPr>
          <a:xfrm>
            <a:off x="99100" y="1317625"/>
            <a:ext cx="160728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set(DT, j="col_name", value=col_val) same as DT[, col_name := col_val]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200"/>
              <a:buFont typeface="Helvetica Neue"/>
              <a:buChar char="•"/>
            </a:pPr>
            <a:r>
              <a:rPr lang="en-US" sz="32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when column name is stored in a variable, as below:</a:t>
            </a:r>
            <a:endParaRPr sz="32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1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1"/>
          <p:cNvSpPr txBox="1"/>
          <p:nvPr/>
        </p:nvSpPr>
        <p:spPr>
          <a:xfrm>
            <a:off x="99100" y="1317625"/>
            <a:ext cx="16072800" cy="52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column air_hours := air_time/60 as in previous slides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column arrival_hour := hour + air_hours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flights[, range(hour)] to find the normal range of the hour variable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a subset to find how many rows have arrival_hour &gt; max(hour)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column arrival_day which is either "same" or "next"  ifelse(arrival_hour&gt;max(hour), "next", "same")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2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a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subset with i and 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2"/>
          <p:cNvSpPr txBox="1"/>
          <p:nvPr/>
        </p:nvSpPr>
        <p:spPr>
          <a:xfrm>
            <a:off x="330200" y="3667050"/>
            <a:ext cx="139671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 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541" name="Google Shape;54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624880">
            <a:off x="2499595" y="6080926"/>
            <a:ext cx="4266381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2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543" name="Google Shape;54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544" name="Google Shape;54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99982">
            <a:off x="11687385" y="5949203"/>
            <a:ext cx="3168106" cy="4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2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2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2"/>
          <p:cNvSpPr txBox="1"/>
          <p:nvPr/>
        </p:nvSpPr>
        <p:spPr>
          <a:xfrm>
            <a:off x="330200" y="1812925"/>
            <a:ext cx="15359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in terms of basic units — 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syntax provides </a:t>
            </a: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of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2"/>
          <p:cNvSpPr/>
          <p:nvPr/>
        </p:nvSpPr>
        <p:spPr>
          <a:xfrm>
            <a:off x="1492200" y="3369900"/>
            <a:ext cx="9131100" cy="5621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3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Summarize a subset of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3"/>
          <p:cNvSpPr txBox="1"/>
          <p:nvPr/>
        </p:nvSpPr>
        <p:spPr>
          <a:xfrm>
            <a:off x="86750" y="1184075"/>
            <a:ext cx="16169400" cy="3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flights[origin == "JFK" &amp; month == 6L, length(dest)]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[1] 8422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flights[origin == "JFK" &amp; month == 6L, .N]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[1] 8422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flights[origin == "JFK" &amp; month == 6L, .(m_arr=mean(arr_delay), num_flights=.N)]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   m_arr num_flights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1: 5.839349        8422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5" name="Google Shape;555;p73"/>
          <p:cNvSpPr txBox="1"/>
          <p:nvPr/>
        </p:nvSpPr>
        <p:spPr>
          <a:xfrm>
            <a:off x="99100" y="4822825"/>
            <a:ext cx="16072800" cy="43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trips have been made in 2014 from "JFK" airport in the month of June, and what was the mean arrival delay?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 symbol .N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be used in [ ] to get the number of rows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for all flights with a positive departure delay, what was the mean arrival delay? for flights with a negative departure delay?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4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 column :=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4"/>
          <p:cNvSpPr txBox="1"/>
          <p:nvPr/>
        </p:nvSpPr>
        <p:spPr>
          <a:xfrm>
            <a:off x="86750" y="2949675"/>
            <a:ext cx="16169400" cy="59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head(month.dt)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month air_time distance air_hours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1:    10       44       96 0.7333333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2:    10       39       96 0.6500000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3:    10       37      184 0.6166667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4:    10       35      184 0.5833333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5:    10       50      184 0.8333333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6:    10       36      184 0.6000000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month.dt[distance&lt;100, air_hours := 0]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head(month.dt)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month air_time distance air_hours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1:    10       44       96 </a:t>
            </a:r>
            <a:r>
              <a:rPr b="1" lang="en-US" sz="2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0.0000000</a:t>
            </a:r>
            <a:endParaRPr b="1" sz="2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2:    10       39       96 </a:t>
            </a:r>
            <a:r>
              <a:rPr b="1" lang="en-US" sz="2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0.0000000</a:t>
            </a:r>
            <a:endParaRPr b="1" sz="2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3:    10       37      184 0.6166667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4:    10       35      184 0.5833333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5:    10       50      184 0.8333333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6:    10       36      184 0.6000000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Google Shape;562;p74"/>
          <p:cNvSpPr txBox="1"/>
          <p:nvPr/>
        </p:nvSpPr>
        <p:spPr>
          <a:xfrm>
            <a:off x="99100" y="1165225"/>
            <a:ext cx="16072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 i , variable := value] can be used to update rows matching i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set(DT, i= , j="variable", value= ) useful for programming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5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5"/>
          <p:cNvSpPr txBox="1"/>
          <p:nvPr/>
        </p:nvSpPr>
        <p:spPr>
          <a:xfrm>
            <a:off x="99100" y="1317625"/>
            <a:ext cx="16072800" cy="79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Continuing previous exercise ...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column air_hours := air_time/60 as in previous slides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column arrival_hour := hour + air_hours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column arrival_day which is either "same" or "next"  ifelse(arrival_hour&gt;max(hour), "next", "same")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 arrival_hour := arrival_hour-24 for rows with arrival_hour&gt;24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flights[, range(arrival_hour)] to confirm that values are between 0 and 24</a:t>
            </a:r>
            <a:endParaRPr b="1"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9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 for each group with j and by</a:t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6"/>
          <p:cNvSpPr txBox="1"/>
          <p:nvPr/>
        </p:nvSpPr>
        <p:spPr>
          <a:xfrm>
            <a:off x="330200" y="3667050"/>
            <a:ext cx="139671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 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575" name="Google Shape;5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624880">
            <a:off x="2499595" y="6080926"/>
            <a:ext cx="4266381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6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577" name="Google Shape;57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578" name="Google Shape;57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99982">
            <a:off x="11687385" y="5949203"/>
            <a:ext cx="3168106" cy="4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6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6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6"/>
          <p:cNvSpPr txBox="1"/>
          <p:nvPr/>
        </p:nvSpPr>
        <p:spPr>
          <a:xfrm>
            <a:off x="330200" y="1812925"/>
            <a:ext cx="15359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in terms of basic units — 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syntax provides </a:t>
            </a: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of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6"/>
          <p:cNvSpPr/>
          <p:nvPr/>
        </p:nvSpPr>
        <p:spPr>
          <a:xfrm>
            <a:off x="6908625" y="3369900"/>
            <a:ext cx="9106500" cy="5621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7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Summarize for each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7"/>
          <p:cNvSpPr txBox="1"/>
          <p:nvPr/>
        </p:nvSpPr>
        <p:spPr>
          <a:xfrm>
            <a:off x="86750" y="3921325"/>
            <a:ext cx="161694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flights[, .(num_flights=.N), by=origin]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origin num_flights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1:    JFK       81483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2:    LGA       84433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3:    EWR       87400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flights[, .(num_flights=.N, mean_arr_delay=mean(arr_delay)), by=origin]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origin num_flights mean_arr_delay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1:    JFK       81483       7.731465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2:    LGA       84433       6.601968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3:    EWR       87400      10.026121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9" name="Google Shape;589;p77"/>
          <p:cNvSpPr txBox="1"/>
          <p:nvPr/>
        </p:nvSpPr>
        <p:spPr>
          <a:xfrm>
            <a:off x="99100" y="1317625"/>
            <a:ext cx="16072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by=origin means to treat each unique value of origin as a group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group/origin, we compute the number of flights, and the mean arrival delay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8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Summarize for each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8"/>
          <p:cNvSpPr txBox="1"/>
          <p:nvPr/>
        </p:nvSpPr>
        <p:spPr>
          <a:xfrm>
            <a:off x="86750" y="3146450"/>
            <a:ext cx="16169400" cy="57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&gt; flights[, .(num_flights=.N, mean_arr_delay=mean(arr_delay)), by=.(origin, dest)]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   origin dest num_flights mean_arr_delay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1:    JFK  LAX       10208       3.301332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2:    LGA  PBI        2307       4.939315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3:    EWR  LAX        4226       8.425461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4:    JFK  MIA        2750       1.630909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 5:    JFK  SEA        1815       3.168595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 ---                                       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217:    LGA  AVL           2     -31.500000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218:    LGA  GSP           3       6.000000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219:    LGA  SBN           2     -15.500000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220:    EWR  SBN           6      -2.333333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221:    LGA  DAL          15     -16.000000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6" name="Google Shape;596;p78"/>
          <p:cNvSpPr txBox="1"/>
          <p:nvPr/>
        </p:nvSpPr>
        <p:spPr>
          <a:xfrm>
            <a:off x="99100" y="1317625"/>
            <a:ext cx="16072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variables can be specified via .( ) in by, which means to use each unique combination of all variables as a group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9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by/grouping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9"/>
          <p:cNvSpPr txBox="1"/>
          <p:nvPr/>
        </p:nvSpPr>
        <p:spPr>
          <a:xfrm>
            <a:off x="86750" y="1455950"/>
            <a:ext cx="16169400" cy="4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&gt; flights[, .(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+"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  num_flights=.N, 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+"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  mean_arr_delay=mean(arr_delay)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+"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), by=.(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+"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rigin=tolower(origin), 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+"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  destination=dest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+"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rigin destination num_flights mean_arr_delay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  1:    jfk         LAX       10208       3.301332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  2:    lga         PBI        2307       4.939315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 ---                                              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220:    ewr         SBN           6      -2.333333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Courier New"/>
                <a:ea typeface="Courier New"/>
                <a:cs typeface="Courier New"/>
                <a:sym typeface="Courier New"/>
              </a:rPr>
              <a:t>221:    lga         DAL          15     -16.000000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3" name="Google Shape;603;p79"/>
          <p:cNvSpPr txBox="1"/>
          <p:nvPr/>
        </p:nvSpPr>
        <p:spPr>
          <a:xfrm>
            <a:off x="99100" y="6651625"/>
            <a:ext cx="16072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variables can be renamed and computed upon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for all flights with a positive or negative departure delay, what was the mean arrival delay? Hint: use sign(dep_delay) in by.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/>
        </p:nvSpPr>
        <p:spPr>
          <a:xfrm>
            <a:off x="86750" y="309225"/>
            <a:ext cx="161694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" name="Google Shape;130;p26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" name="Google Shape;131;p26"/>
          <p:cNvSpPr txBox="1"/>
          <p:nvPr/>
        </p:nvSpPr>
        <p:spPr>
          <a:xfrm>
            <a:off x="330200" y="2190750"/>
            <a:ext cx="10365600" cy="6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 data.frame, but with more powerful R code syntax, and C code implementation 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package on CRAN since 2006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56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600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Created by Matt Dowle, co-author Arun Srinivasan since 2013, 50+ contributors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56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600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1463 other CRAN packages require data.table (in most popular 0.05% of all CRAN packages, rank 11/19932 as of 1 Oct 2023)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11240696" y="7999641"/>
            <a:ext cx="3240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39C"/>
              </a:buClr>
              <a:buSzPts val="2700"/>
              <a:buFont typeface="Helvetica Neue"/>
              <a:buNone/>
            </a:pPr>
            <a:r>
              <a:rPr b="0" i="0" lang="en-US" sz="2700" u="none" cap="none" strike="noStrike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column data.</a:t>
            </a:r>
            <a:r>
              <a:rPr lang="en-US" sz="2700">
                <a:solidFill>
                  <a:srgbClr val="8B939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12076338" y="1666150"/>
            <a:ext cx="115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3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" name="Google Shape;134;p26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" name="Google Shape;135;p26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" name="Google Shape;136;p26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" name="Google Shape;137;p26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8" name="Google Shape;138;p26"/>
          <p:cNvGraphicFramePr/>
          <p:nvPr/>
        </p:nvGraphicFramePr>
        <p:xfrm>
          <a:off x="11212106" y="2327888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{38C68DCE-7704-47D0-8FDE-264862A4BE02}</a:tableStyleId>
              </a:tblPr>
              <a:tblGrid>
                <a:gridCol w="617300"/>
                <a:gridCol w="1196700"/>
                <a:gridCol w="1457850"/>
              </a:tblGrid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B2345"/>
                        </a:buClr>
                        <a:buSzPts val="6000"/>
                        <a:buFont typeface="Helvetica Neue"/>
                        <a:buNone/>
                      </a:pPr>
                      <a:r>
                        <a:t/>
                      </a:r>
                      <a:endParaRPr b="1" sz="6000" u="none" cap="none" strike="noStrike">
                        <a:solidFill>
                          <a:srgbClr val="8B23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Helvetica Neue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val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8CD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98DB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  <a:tr h="75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C9C4">
                        <a:alpha val="643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95266"/>
                        </a:buClr>
                        <a:buSzPts val="4000"/>
                        <a:buFont typeface="Helvetica Neue"/>
                        <a:buNone/>
                      </a:pPr>
                      <a:r>
                        <a:rPr lang="en-US" sz="4000" u="none" cap="none" strike="noStrike">
                          <a:solidFill>
                            <a:srgbClr val="295266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A707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F89"/>
                    </a:solidFill>
                  </a:tcPr>
                </a:tc>
              </a:tr>
            </a:tbl>
          </a:graphicData>
        </a:graphic>
      </p:graphicFrame>
      <p:pic>
        <p:nvPicPr>
          <p:cNvPr descr="00-2-logo-r-datatable.png" id="139" name="Google Shape;1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4336" y="161728"/>
            <a:ext cx="1498410" cy="173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0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76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all three arguments together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80"/>
          <p:cNvSpPr txBox="1"/>
          <p:nvPr/>
        </p:nvSpPr>
        <p:spPr>
          <a:xfrm>
            <a:off x="330200" y="3667050"/>
            <a:ext cx="139671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 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610" name="Google Shape;61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624880">
            <a:off x="2499595" y="6080926"/>
            <a:ext cx="4266381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0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612" name="Google Shape;61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613" name="Google Shape;61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99982">
            <a:off x="11687385" y="5949203"/>
            <a:ext cx="3168106" cy="4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0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80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80"/>
          <p:cNvSpPr txBox="1"/>
          <p:nvPr/>
        </p:nvSpPr>
        <p:spPr>
          <a:xfrm>
            <a:off x="330200" y="1812925"/>
            <a:ext cx="15359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in terms of basic units — 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syntax provides </a:t>
            </a: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of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0"/>
          <p:cNvSpPr/>
          <p:nvPr/>
        </p:nvSpPr>
        <p:spPr>
          <a:xfrm>
            <a:off x="1266625" y="3369900"/>
            <a:ext cx="14989500" cy="5621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1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Subset rows before summarizing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1"/>
          <p:cNvSpPr txBox="1"/>
          <p:nvPr/>
        </p:nvSpPr>
        <p:spPr>
          <a:xfrm>
            <a:off x="86750" y="4046750"/>
            <a:ext cx="16169400" cy="4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flights[carrier=="AA", .(num_flights=.N, mean_arr_delay=mean(arr_delay)), by=.(origin, dest)]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origin dest num_flights mean_arr_delay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1:    JFK  LAX        3387      2.4186596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2:    LGA  PBI         245     -8.9510204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3:    EWR  LAX          62      4.8064516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4:    JFK  MIA        1876      1.0964819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5:    JFK  SEA         298     10.0033557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20:    JFK  EGE          85     35.4352941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21:    JFK  DFW         474      1.6751055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22:    JFK  SAN         299     17.1304348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23:    JFK  DCA         172     12.3139535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24:    EWR  PHX         121     -2.1404959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origin dest num_flights mean_arr_delay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4" name="Google Shape;624;p81"/>
          <p:cNvSpPr txBox="1"/>
          <p:nvPr/>
        </p:nvSpPr>
        <p:spPr>
          <a:xfrm>
            <a:off x="99100" y="1317625"/>
            <a:ext cx="16072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69029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can be used at the same time as j and by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the subset of flights with AA as carrier, for each origin and dest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get number of flights, and the mean arrival delay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DT[i] inside j with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2"/>
          <p:cNvSpPr txBox="1"/>
          <p:nvPr/>
        </p:nvSpPr>
        <p:spPr>
          <a:xfrm>
            <a:off x="86800" y="3502800"/>
            <a:ext cx="16169400" cy="56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flights[, data.table(air_time,distance)[1], by=.(origin,dest)]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  origin dest air_time distance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1:    JFK  LAX      359     2475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2:    LGA  PBI      157     1035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3:    EWR  LAX      339     2454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4:    JFK  MIA      161     1089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5:    JFK  SEA      349     2422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---                              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217:    LGA  AVL       86      599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218:    LGA  GSP       90      610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219:    LGA  SBN       94      651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220:    EWR  SBN       97      637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221:    LGA  DAL      210     1381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1" name="Google Shape;631;p82"/>
          <p:cNvSpPr txBox="1"/>
          <p:nvPr/>
        </p:nvSpPr>
        <p:spPr>
          <a:xfrm>
            <a:off x="99100" y="1089025"/>
            <a:ext cx="16072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every group, defined by unique values of origin and dest, s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elect the first row, and </a:t>
            </a: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air_time,distance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columns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.( ) is synonym for list( ), so data.table( ) must be used here 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3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.SD[i] inside j with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83"/>
          <p:cNvSpPr txBox="1"/>
          <p:nvPr/>
        </p:nvSpPr>
        <p:spPr>
          <a:xfrm>
            <a:off x="86800" y="3502800"/>
            <a:ext cx="16169400" cy="56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flights[, .SD[1], by=.(origin,dest)]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  origin dest year month day dep_delay arr_delay carrier air_time distance hour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1:    JFK  LAX 2014     1   1        14        13      AA      359     2475    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2:    LGA  PBI 2014     1   1        -8       -26      AA      157     1035    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3:    EWR  LAX 2014     1   1         4         0      AA      339     2454   18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4:    JFK  MIA 2014     1   1        -1       -17      AA      161     1089   15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5:    JFK  SEA 2014     1   1        -2       -14      AA      349     2422   18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---                                                                              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217:    LGA  AVL 2014     7   5        -5       -16      EV       86      599    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218:    LGA  GSP 2014     8  23        24        34      EV       90      610   10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219:    LGA  SBN 2014     8  29        -3       -33      EV       94      651   18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220:    EWR  SBN 2014    10  26        20        19      EV       97      637   19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221:    LGA  DAL 2014    10  28        -5       -11      VX      210     1381   15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8" name="Google Shape;638;p83"/>
          <p:cNvSpPr txBox="1"/>
          <p:nvPr/>
        </p:nvSpPr>
        <p:spPr>
          <a:xfrm>
            <a:off x="99100" y="1089025"/>
            <a:ext cx="16072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every group, defined by unique values of origin and dest, select the first row, and </a:t>
            </a: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columns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.SD is a data.table; it means "Subset of Data" for a group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4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.SD[i] inside j with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4"/>
          <p:cNvSpPr txBox="1"/>
          <p:nvPr/>
        </p:nvSpPr>
        <p:spPr>
          <a:xfrm>
            <a:off x="99100" y="1393825"/>
            <a:ext cx="16072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for every origin and dest, get the </a:t>
            </a: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 row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Hint: remember that .N means the number of rows in a table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for every origin and dest, get the </a:t>
            </a:r>
            <a:r>
              <a:rPr b="1"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and last rows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5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7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to and read from CSV in chunks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5"/>
          <p:cNvSpPr txBox="1"/>
          <p:nvPr/>
        </p:nvSpPr>
        <p:spPr>
          <a:xfrm>
            <a:off x="330200" y="3667050"/>
            <a:ext cx="139671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 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651" name="Google Shape;65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624880">
            <a:off x="2499595" y="6080926"/>
            <a:ext cx="4266381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5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653" name="Google Shape;65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654" name="Google Shape;654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99982">
            <a:off x="11687385" y="5949203"/>
            <a:ext cx="3168106" cy="4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5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85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5"/>
          <p:cNvSpPr txBox="1"/>
          <p:nvPr/>
        </p:nvSpPr>
        <p:spPr>
          <a:xfrm>
            <a:off x="330200" y="1812925"/>
            <a:ext cx="15359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in terms of basic units — 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syntax provides </a:t>
            </a: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of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5"/>
          <p:cNvSpPr/>
          <p:nvPr/>
        </p:nvSpPr>
        <p:spPr>
          <a:xfrm>
            <a:off x="6753525" y="3369900"/>
            <a:ext cx="9502800" cy="5621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6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fwrite - efficient CSV writing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86"/>
          <p:cNvSpPr txBox="1"/>
          <p:nvPr/>
        </p:nvSpPr>
        <p:spPr>
          <a:xfrm>
            <a:off x="86750" y="4046750"/>
            <a:ext cx="16169400" cy="4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&gt; fwrite(flights, "flights14.csv")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5" name="Google Shape;665;p86"/>
          <p:cNvSpPr txBox="1"/>
          <p:nvPr/>
        </p:nvSpPr>
        <p:spPr>
          <a:xfrm>
            <a:off x="99100" y="13176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entire flights data set to disk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7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DT[, j=fwrite( ), by=variable]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87"/>
          <p:cNvSpPr txBox="1"/>
          <p:nvPr/>
        </p:nvSpPr>
        <p:spPr>
          <a:xfrm>
            <a:off x="86750" y="4046750"/>
            <a:ext cx="16169400" cy="48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&gt; flights[, fwrite(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+   data.table(air_time, distance),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+   paste0(month,".csv")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+ ), by=month]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Empty data.table (0 rows and 1 cols): month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&gt; Sys.glob("*.csv")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 [1] "10.csv" "1.csv"  "2.csv"  "3.csv"  "4.csv"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 [6] "5.csv"  "6.csv"  "7.csv"  "8.csv"  "9.csv"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2" name="Google Shape;672;p87"/>
          <p:cNvSpPr txBox="1"/>
          <p:nvPr/>
        </p:nvSpPr>
        <p:spPr>
          <a:xfrm>
            <a:off x="99100" y="1317625"/>
            <a:ext cx="16072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one file per month, 1.csv, 2.csv, etc.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by=month means that in j, month is scalar, so </a:t>
            </a: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paste0(month,".csv") </a:t>
            </a: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used to create 1.csv, 2.csv, etc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8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fread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CSV, combine with rbindlist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8"/>
          <p:cNvSpPr txBox="1"/>
          <p:nvPr/>
        </p:nvSpPr>
        <p:spPr>
          <a:xfrm>
            <a:off x="86750" y="3019075"/>
            <a:ext cx="16169400" cy="58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month.dt.list &lt;- list()                                              #(1)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for(month.csv in Sys.glob("*.csv")){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+   month &lt;- sub(".csv", "", month.csv)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+   month.dt.list[[month.csv]] &lt;- data.table(month, fread(month.csv))  #(2)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+ }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(month.dt &lt;- data.table::rbindlist(month.dt.list))                   #(3)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 month air_time distance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1:    10       44       96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2:    10       39       96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3:    10       37      184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4:    10       35      184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5:    10       50      184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---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253312:     9      356     2586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253313:     9      347     2586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253314:     9      356     2586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253315:     9      345     2586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253316:     9      592     4962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9" name="Google Shape;679;p88"/>
          <p:cNvSpPr txBox="1"/>
          <p:nvPr/>
        </p:nvSpPr>
        <p:spPr>
          <a:xfrm>
            <a:off x="99100" y="1317625"/>
            <a:ext cx="160728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initialize empty list, (2) in each iteration of for loop, assign a table to an element of that list, (3) rbindlist to create a single table with all data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9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 several CSV using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89"/>
          <p:cNvSpPr txBox="1"/>
          <p:nvPr/>
        </p:nvSpPr>
        <p:spPr>
          <a:xfrm>
            <a:off x="86750" y="3400075"/>
            <a:ext cx="16169400" cy="58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&gt; data.table(month.csv=Sys.glob("*.csv"))[, fread(month.csv), by=month.csv]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   month.csv air_time distance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1:    10.csv       44       96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2:    10.csv       39       96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3:    10.csv       37      184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4:    10.csv       35      184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 5:    10.csv       50      184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    ---                            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253312:     9.csv      356     2586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253313:     9.csv      347     2586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253314:     9.csv      356     2586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253315:     9.csv      345     2586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ourier New"/>
                <a:ea typeface="Courier New"/>
                <a:cs typeface="Courier New"/>
                <a:sym typeface="Courier New"/>
              </a:rPr>
              <a:t>253316:     9.csv      592     4962</a:t>
            </a:r>
            <a:endParaRPr b="1" sz="2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6" name="Google Shape;686;p89"/>
          <p:cNvSpPr txBox="1"/>
          <p:nvPr/>
        </p:nvSpPr>
        <p:spPr>
          <a:xfrm>
            <a:off x="99100" y="1165225"/>
            <a:ext cx="16072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by=month.csv means to compute j=fread(month.csv) for each unique value of month.csv (each CSV file)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 are combined via rbindlist and returned as a single table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86750" y="309225"/>
            <a:ext cx="161694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71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Comparing </a:t>
            </a:r>
            <a:r>
              <a:rPr b="1" i="0" lang="en-US" sz="71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b="1" lang="en-US" sz="71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.table and tidyverse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330200" y="1648350"/>
            <a:ext cx="15925800" cy="6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75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tidyverse R package 1.0 on CRAN in 2016</a:t>
            </a:r>
            <a:endParaRPr sz="30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75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tidyverse packages tibble + readr + tidyr + dplyr ~= data.table</a:t>
            </a:r>
            <a:endParaRPr sz="30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75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tidyverse uses DF |&gt; ... |&gt;, data.table uses DT[...][...]</a:t>
            </a:r>
            <a:endParaRPr sz="30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75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tidyverse is verbose (lots of code), data.table is concise (little code)</a:t>
            </a:r>
            <a:b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tibble |&gt; filter(x=="a") |&gt; group_by(z) |&gt; summarise(m=mean(y)) </a:t>
            </a:r>
            <a:b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vs: DT[x=="a", .(m=mean(y)), by=z] </a:t>
            </a:r>
            <a:endParaRPr sz="30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75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tidyverse has many dependencies, data.table has none (easier to install)</a:t>
            </a:r>
            <a:endParaRPr sz="30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75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tidyverse has frequent breaking changes, data.table ensures backwards compatibility </a:t>
            </a:r>
            <a:b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0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(easier for users to upgrade to new data.table versions)</a:t>
            </a:r>
            <a:endParaRPr sz="30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4101" y="1439625"/>
            <a:ext cx="4411900" cy="238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0-2-logo-r-datatable.png" id="147" name="Google Shape;14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0761" y="4752803"/>
            <a:ext cx="1498410" cy="173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12897025" y="3825025"/>
            <a:ext cx="32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https://teachdatascience.com/tidyverse/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11591625" y="1416250"/>
            <a:ext cx="1062300" cy="1130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11591625" y="2694625"/>
            <a:ext cx="1062300" cy="1130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12897025" y="2306025"/>
            <a:ext cx="1062300" cy="1130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0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0"/>
          <p:cNvSpPr txBox="1"/>
          <p:nvPr/>
        </p:nvSpPr>
        <p:spPr>
          <a:xfrm>
            <a:off x="99100" y="1165225"/>
            <a:ext cx="16072800" cy="3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flights[, fwrite(.SD), by=origin] to write one CSV file for every New York airport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CSV.dt, a data.table of CSV file names, using Sys.glob("*.csv")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CSV.dt[, fread(origin.csv), by=origin.csv] to read them back into R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1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7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Joins: when i is a data.table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1"/>
          <p:cNvSpPr txBox="1"/>
          <p:nvPr/>
        </p:nvSpPr>
        <p:spPr>
          <a:xfrm>
            <a:off x="330200" y="3667050"/>
            <a:ext cx="139671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   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699" name="Google Shape;69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624880">
            <a:off x="2499595" y="6080926"/>
            <a:ext cx="4266381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1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701" name="Google Shape;70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702" name="Google Shape;702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99982">
            <a:off x="11687385" y="5949203"/>
            <a:ext cx="3168106" cy="4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1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1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1"/>
          <p:cNvSpPr txBox="1"/>
          <p:nvPr/>
        </p:nvSpPr>
        <p:spPr>
          <a:xfrm>
            <a:off x="330200" y="1812925"/>
            <a:ext cx="15359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SQL: DT </a:t>
            </a:r>
            <a:r>
              <a:rPr lang="en-US" sz="3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RIGHT JOIN</a:t>
            </a: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56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600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least one row returned for each row in i (with matching data from DT) 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6" name="Google Shape;706;p91"/>
          <p:cNvSpPr/>
          <p:nvPr/>
        </p:nvSpPr>
        <p:spPr>
          <a:xfrm>
            <a:off x="1357150" y="3495625"/>
            <a:ext cx="5417100" cy="5621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2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DT with table i: DT[ i ]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2"/>
          <p:cNvSpPr txBox="1"/>
          <p:nvPr/>
        </p:nvSpPr>
        <p:spPr>
          <a:xfrm>
            <a:off x="86750" y="2245850"/>
            <a:ext cx="16169400" cy="6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(three.days &lt;- rbind(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+   data.table(month=3, day=17, event="St.Patrick"),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+   data.table(month=9, day=26, event="Birthday"),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+   data.table(month=12, day=25, event="Christmas")))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month day      event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1:     3  17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2:     9  26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3:    12  25  Christmas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flights[three.days, on=c("month","day")]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year month day dep_delay arr_delay carrier origin dest air_time distance hour      event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1: 2014     3  17        17         2      US    LGA  PHL       35       96   15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2: 2014     3  17         0         1      US    LGA  PHL       41       96    6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3: 2014     3  17        -7       -16      EV    EWR  ALB       30      143    8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4: 2014     3  17        37        33      EV    EWR  ALB       31      143   22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5: 2014     3  17        19         3      EV    EWR  ALB       30      143   13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---                                                     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1723: 2014     9  26        -2       -15      UA    JFK  SFO      318     2586    7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1724: 2014     9  26        -6       -22      UA    JFK  SFO      329     2586   11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1725: 2014     9  26         8       -11      UA    EWR  HNL      589     4962    9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1726: 2014     9  26        -3       -26      HA    JFK  HNL      595     4983    9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1727:   NA    12  25        NA        NA    &lt;NA&gt;   &lt;NA&gt; &lt;NA&gt;       NA       NA   NA  Christmas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3" name="Google Shape;713;p92"/>
          <p:cNvSpPr txBox="1"/>
          <p:nvPr/>
        </p:nvSpPr>
        <p:spPr>
          <a:xfrm>
            <a:off x="99100" y="860425"/>
            <a:ext cx="160728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Returns every row in flights which matches one row in three.days, 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a NA row at the end for the the day which did not match 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3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two tables, mult argument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3"/>
          <p:cNvSpPr txBox="1"/>
          <p:nvPr/>
        </p:nvSpPr>
        <p:spPr>
          <a:xfrm>
            <a:off x="86750" y="2245850"/>
            <a:ext cx="16169400" cy="6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flights[three.days, on=c("month","day"), mult="first"]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year month day dep_delay arr_delay carrier origin dest air_time distance hour      event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1: 2014     3  17        17         2      US    LGA  PHL       35       96   15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2: 2014     9  26        -2        -4      US    LGA  PHL       30       96    5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3:   NA    12  25        NA        NA    &lt;NA&gt;   &lt;NA&gt; &lt;NA&gt;       NA       NA   NA  Christmas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flights[three.days, on=c("month","day"), mult="last"]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year month day dep_delay arr_delay carrier origin dest air_time distance hour      event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1: 2014     3  17        -8        13      HA    JFK  HNL      675     4983    9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2: 2014     9  26        -3       -26      HA    JFK  HNL      595     4983    9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3:   NA    12  25        NA        NA    &lt;NA&gt;   &lt;NA&gt; &lt;NA&gt;       NA       NA   NA  Christmas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0" name="Google Shape;720;p93"/>
          <p:cNvSpPr txBox="1"/>
          <p:nvPr/>
        </p:nvSpPr>
        <p:spPr>
          <a:xfrm>
            <a:off x="99100" y="860425"/>
            <a:ext cx="16072800" cy="21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mult="all" is default, meaning to return all matching rows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or last are other options, return one row from flights, for each row of three.days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4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two tables, no NA rows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94"/>
          <p:cNvSpPr txBox="1"/>
          <p:nvPr/>
        </p:nvSpPr>
        <p:spPr>
          <a:xfrm>
            <a:off x="86750" y="2245850"/>
            <a:ext cx="16169400" cy="6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flights[three.days, on=c("month","day"), nomatch=0L]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year month day dep_delay arr_delay carrier origin dest air_time distance hour      event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1: 2014     3  17        17         2      US    LGA  PHL       35       96   15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2: 2014     3  17         0         1      US    LGA  PHL       41       96    6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3: 2014     3  17        -7       -16      EV    EWR  ALB       30      143    8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4: 2014     3  17        37        33      EV    EWR  ALB       31      143   22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5: 2014     3  17        19         3      EV    EWR  ALB       30      143   13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---                                                     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1722: 2014     9  26        -5       -37      UA    JFK  SFO      319     2586   10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1723: 2014     9  26        -2       -15      UA    JFK  SFO      318     2586    7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1724: 2014     9  26        -6       -22      UA    JFK  SFO      329     2586   11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1725: 2014     9  26         8       -11      UA    EWR  HNL      589     4962    9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1726: 2014     9  26        -3       -26      HA    JFK  HNL      595     4983    9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7" name="Google Shape;727;p94"/>
          <p:cNvSpPr txBox="1"/>
          <p:nvPr/>
        </p:nvSpPr>
        <p:spPr>
          <a:xfrm>
            <a:off x="99100" y="1165225"/>
            <a:ext cx="16072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nomatch=0L to return 0 rows if there is no match (instead of 1 NA row)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5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two tables using setkey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95"/>
          <p:cNvSpPr txBox="1"/>
          <p:nvPr/>
        </p:nvSpPr>
        <p:spPr>
          <a:xfrm>
            <a:off x="86750" y="2942125"/>
            <a:ext cx="16169400" cy="59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setkey(three.days, month, day)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setkey(flights, month, day)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flights[three.days]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year month day dep_delay arr_delay carrier origin dest air_time distance hour      event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1: 2014     3  17        17         2      US    LGA  PHL       35       96   15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2: 2014     3  17         0         1      US    LGA  PHL       41       96    6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3: 2014     3  17        -7       -16      EV    EWR  ALB       30      143    8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4: 2014     3  17        37        33      EV    EWR  ALB       31      143   22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5: 2014     3  17        19         3      EV    EWR  ALB       30      143   13 St.Patrick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---                                                     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1723: 2014     9  26        -2       -15      UA    JFK  SFO      318     2586    7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1724: 2014     9  26        -6       -22      UA    JFK  SFO      329     2586   11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1725: 2014     9  26         8       -11      UA    EWR  HNL      589     4962    9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1726: 2014     9  26        -3       -26      HA    JFK  HNL      595     4983    9   Birthday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1727:   NA    12  25        NA        NA    &lt;NA&gt;   &lt;NA&gt; &lt;NA&gt;       NA       NA   NA  Christmas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4" name="Google Shape;734;p95"/>
          <p:cNvSpPr txBox="1"/>
          <p:nvPr/>
        </p:nvSpPr>
        <p:spPr>
          <a:xfrm>
            <a:off x="99100" y="1012825"/>
            <a:ext cx="160728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setkey(DT, col1, col2) used to sort DT by col1 and col2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joins are faster, and no need to specify on=, if data already have key 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6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two tables other way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6"/>
          <p:cNvSpPr txBox="1"/>
          <p:nvPr/>
        </p:nvSpPr>
        <p:spPr>
          <a:xfrm>
            <a:off x="86750" y="2245850"/>
            <a:ext cx="16169400" cy="6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(join.dt &lt;- three.days[flights, on=c("month","day")][order(is.na(event))])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 month day      event year dep_delay arr_delay carrier origin dest air_time distance hour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1:     3  17 St.Patrick 2014        17         2      US    LGA  PHL       35       96   15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2:     3  17 St.Patrick 2014         0         1      US    LGA  PHL       41       96    6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3:     3  17 St.Patrick 2014        -7       -16      EV    EWR  ALB       30      143    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4:     3  17 St.Patrick 2014        37        33      EV    EWR  ALB       31      143   22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5:     3  17 St.Patrick 2014        19         3      EV    EWR  ALB       30      143   13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---                                                     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253312:    10  31       &lt;NA&gt; 2014        -4       -21      UA    JFK  SFO      337     2586   17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253313:    10  31       &lt;NA&gt; 2014        -2       -37      UA    JFK  SFO      344     2586   18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253314:    10  31       &lt;NA&gt; 2014        -6       -38      UA    JFK  SFO      343     2586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253315:    10  31       &lt;NA&gt; 2014        77        23      UA    EWR  HNL      589     4962   10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253316:    10  31       &lt;NA&gt; 2014        -5         1      HA    JFK  HNL      633     4983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table(join.dt$event, useNA="always")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Birthday St.Patrick       &lt;NA&gt;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815        911     251590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1" name="Google Shape;741;p96"/>
          <p:cNvSpPr txBox="1"/>
          <p:nvPr/>
        </p:nvSpPr>
        <p:spPr>
          <a:xfrm>
            <a:off x="99100" y="860425"/>
            <a:ext cx="16072800" cy="14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other way always returns at least one row for each flight, NA if no match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Remember: DT[ i ] means to return a row for each element in i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7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97"/>
          <p:cNvSpPr txBox="1"/>
          <p:nvPr/>
        </p:nvSpPr>
        <p:spPr>
          <a:xfrm>
            <a:off x="99100" y="1012825"/>
            <a:ext cx="16072800" cy="45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an airports data.table as below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using flights[airports, on=.(origin=code)] which means to join the origin column in flights with the code column in airports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8" name="Google Shape;748;p97"/>
          <p:cNvSpPr txBox="1"/>
          <p:nvPr/>
        </p:nvSpPr>
        <p:spPr>
          <a:xfrm>
            <a:off x="1370775" y="1638925"/>
            <a:ext cx="87093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   code      name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1:  JFK   Kennedy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2:  LGA Laguardia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ourier New"/>
                <a:ea typeface="Courier New"/>
                <a:cs typeface="Courier New"/>
                <a:sym typeface="Courier New"/>
              </a:rPr>
              <a:t>3:  EWR    Newark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8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3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compute histogram of distances?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98"/>
          <p:cNvSpPr txBox="1"/>
          <p:nvPr/>
        </p:nvSpPr>
        <p:spPr>
          <a:xfrm>
            <a:off x="99100" y="13176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mean for each distance bin (0, 1000, 2000, etc)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5" name="Google Shape;75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2172925"/>
            <a:ext cx="12170740" cy="67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9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histogram bins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2172925"/>
            <a:ext cx="12170751" cy="6818708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9"/>
          <p:cNvSpPr txBox="1"/>
          <p:nvPr/>
        </p:nvSpPr>
        <p:spPr>
          <a:xfrm>
            <a:off x="173500" y="1183825"/>
            <a:ext cx="161694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grid.point &lt;- seq(0, 5000, by=1000)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grid.dt &lt;- data.table(grid.point, distance=grid.point)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565D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7659885" y="4248150"/>
            <a:ext cx="936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Gill Sans"/>
              <a:buNone/>
            </a:pPr>
            <a:r>
              <a:t/>
            </a:r>
            <a:endParaRPr b="0" i="0" sz="38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0" y="945200"/>
            <a:ext cx="16256100" cy="6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0"/>
              <a:buFont typeface="Helvetica Neue"/>
              <a:buNone/>
            </a:pP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10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0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0"/>
              <a:buFont typeface="Helvetica Neue"/>
              <a:buNone/>
            </a:pP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is data.table so popular/powerful?</a:t>
            </a:r>
            <a:endParaRPr sz="10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00"/>
              <a:buFont typeface="Helvetica Neue"/>
              <a:buNone/>
            </a:pPr>
            <a:r>
              <a:rPr lang="en-US" sz="10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(efficiency) </a:t>
            </a:r>
            <a:endParaRPr sz="10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0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Rolling join, roll=Inf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00"/>
          <p:cNvSpPr txBox="1"/>
          <p:nvPr/>
        </p:nvSpPr>
        <p:spPr>
          <a:xfrm>
            <a:off x="173500" y="1336225"/>
            <a:ext cx="161694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setkey(grid.dt, distance)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setkey(flights, distance)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(join.dt &lt;- grid.dt[flights, roll=Inf])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2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grid.point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distance year month day dep_delay arr_delay carrier origin dest air_time hour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1:          0       80 2014     1  30         9        17      US    EWR  PHL       46   15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2:          0       80 2014     1  30       -13       -25      US    EWR  PHL       34   17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---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253315:       4000     4983 2014    10  30        -6         1      HA    JFK  HNL      627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253316:       4000     4983 2014    10  31        -5         1      HA    JFK  HNL      633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9" name="Google Shape;76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763" y="4699225"/>
            <a:ext cx="10002870" cy="44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0"/>
          <p:cNvSpPr txBox="1"/>
          <p:nvPr/>
        </p:nvSpPr>
        <p:spPr>
          <a:xfrm>
            <a:off x="99100" y="10890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grid point matches the flights which occur after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1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Rolling join, roll=-Inf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1"/>
          <p:cNvSpPr txBox="1"/>
          <p:nvPr/>
        </p:nvSpPr>
        <p:spPr>
          <a:xfrm>
            <a:off x="173500" y="1757200"/>
            <a:ext cx="16169400" cy="27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setkey(grid.dt, distance)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setkey(flights, distance)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(join.dt &lt;- grid.dt[flights, roll=-Inf])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2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grid.point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distance year month day dep_delay arr_delay carrier origin dest air_time hour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1:       1000       80 2014     1  30         9        17      US    EWR  PHL       46   15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2:       1000       80 2014     1  30       -13       -25      US    EWR  PHL       34   17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---                                                                                         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253315:       5000     4983 2014    10  30        -6         1      HA    JFK  HNL      627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253316:       5000     4983 2014    10  31        -5         1      HA    JFK  HNL      633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7" name="Google Shape;77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625" y="4623025"/>
            <a:ext cx="10043156" cy="44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01"/>
          <p:cNvSpPr txBox="1"/>
          <p:nvPr/>
        </p:nvSpPr>
        <p:spPr>
          <a:xfrm>
            <a:off x="99100" y="10890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grid point matches the flights which occur before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2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Rolling join, roll="nearest"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02"/>
          <p:cNvSpPr txBox="1"/>
          <p:nvPr/>
        </p:nvSpPr>
        <p:spPr>
          <a:xfrm>
            <a:off x="173500" y="1412425"/>
            <a:ext cx="161694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setkey(grid.dt, distance)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setkey(flights, distance)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&gt; (join.dt &lt;- grid.dt[flights, roll="nearest"])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2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grid.point</a:t>
            </a: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distance year month day dep_delay arr_delay carrier origin dest air_time hour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1:          0       80 2014     1  30         9        17      US    EWR  PHL       46   15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 2:          0       80 2014     1  30       -13       -25      US    EWR  PHL       34   17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    ---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253315:       5000     4983 2014    10  30        -6         1      HA    JFK  HNL      627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ourier New"/>
                <a:ea typeface="Courier New"/>
                <a:cs typeface="Courier New"/>
                <a:sym typeface="Courier New"/>
              </a:rPr>
              <a:t>253316:       5000     4983 2014    10  31        -5         1      HA    JFK  HNL      633    9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85" name="Google Shape;78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575" y="4775425"/>
            <a:ext cx="9873146" cy="43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02"/>
          <p:cNvSpPr txBox="1"/>
          <p:nvPr/>
        </p:nvSpPr>
        <p:spPr>
          <a:xfrm>
            <a:off x="99100" y="10890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grid point matches the flights which occur nearest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3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Summarize after rolling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03"/>
          <p:cNvSpPr txBox="1"/>
          <p:nvPr/>
        </p:nvSpPr>
        <p:spPr>
          <a:xfrm>
            <a:off x="86800" y="1216800"/>
            <a:ext cx="16169400" cy="3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&gt; join.dt[, .(num_flights=.N, mean_minutes=mean(air_time)), by=grid.point]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   grid.point num_flights mean_minutes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1:          0       55212     53.33366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2:       1000      136285    133.56513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3:       2000       48593    283.92688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4:       3000       12665    348.11062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ourier New"/>
                <a:ea typeface="Courier New"/>
                <a:cs typeface="Courier New"/>
                <a:sym typeface="Courier New"/>
              </a:rPr>
              <a:t>5:       5000         561    618.78253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3" name="Google Shape;793;p103"/>
          <p:cNvSpPr txBox="1"/>
          <p:nvPr/>
        </p:nvSpPr>
        <p:spPr>
          <a:xfrm>
            <a:off x="99100" y="936625"/>
            <a:ext cx="16072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compute histogram/summary?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4" name="Google Shape;79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850" y="4535050"/>
            <a:ext cx="8377475" cy="46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4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Non-equi join on=.(DTcol &lt; icol)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04"/>
          <p:cNvSpPr txBox="1"/>
          <p:nvPr/>
        </p:nvSpPr>
        <p:spPr>
          <a:xfrm>
            <a:off x="637775" y="1314863"/>
            <a:ext cx="7802700" cy="3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&gt; (rect.dt &lt;- data.table(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+"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grid.point, 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+"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min_dist=grid.point-200, 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+"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max_dist=grid.point+400))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   grid.point min_dist max_dist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1:          0     -200      400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2:       1000      800     1400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3:       2000     1800     2400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4:       3000     2800     3400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5:       4000     3800     4400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6:       5000     4800     5400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1" name="Google Shape;801;p104"/>
          <p:cNvSpPr txBox="1"/>
          <p:nvPr/>
        </p:nvSpPr>
        <p:spPr>
          <a:xfrm>
            <a:off x="91600" y="5414825"/>
            <a:ext cx="44688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all rows which satisfy the given inequalities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2" name="Google Shape;80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688" y="5361225"/>
            <a:ext cx="11629522" cy="38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4"/>
          <p:cNvSpPr txBox="1"/>
          <p:nvPr/>
        </p:nvSpPr>
        <p:spPr>
          <a:xfrm>
            <a:off x="8253050" y="1092300"/>
            <a:ext cx="71568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&gt; head(join.dt &lt;- rect.dt[flights, .(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+   distance, air_time, grid.point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+ ), on=.(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+   min_dist&lt;distance, max_dist&gt;distance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+ )])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   distance air_time grid.point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1:     2475      359         NA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2:     2475      363         NA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3:     2475      351         NA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4:     1035      157       1000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5:     2475      350         NA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ourier New"/>
                <a:ea typeface="Courier New"/>
                <a:cs typeface="Courier New"/>
                <a:sym typeface="Courier New"/>
              </a:rPr>
              <a:t>6:     2454      339         NA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5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 for every row in table i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05"/>
          <p:cNvSpPr txBox="1"/>
          <p:nvPr/>
        </p:nvSpPr>
        <p:spPr>
          <a:xfrm>
            <a:off x="330200" y="3667050"/>
            <a:ext cx="15265800" cy="13341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3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b="0" i="0" lang="en-US" sz="3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form: 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</a:t>
            </a:r>
            <a:r>
              <a:rPr b="0" i="0" lang="en-US" sz="80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    </a:t>
            </a:r>
            <a:r>
              <a:rPr b="0" i="0" lang="en-US" sz="80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b="0" i="0" lang="en-US" sz="8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US" sz="80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80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by=.EACHI</a:t>
            </a:r>
            <a:r>
              <a:rPr b="0" i="0" lang="en-US" sz="80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810" name="Google Shape;81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624880">
            <a:off x="2499595" y="6080926"/>
            <a:ext cx="4266381" cy="451098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05"/>
          <p:cNvSpPr txBox="1"/>
          <p:nvPr/>
        </p:nvSpPr>
        <p:spPr>
          <a:xfrm>
            <a:off x="966629" y="7534337"/>
            <a:ext cx="4278300" cy="1641900"/>
          </a:xfrm>
          <a:prstGeom prst="rect">
            <a:avLst/>
          </a:prstGeom>
          <a:solidFill>
            <a:srgbClr val="15AF90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which rows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ne Line" id="812" name="Google Shape;812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90240" y="5949195"/>
            <a:ext cx="2573658" cy="45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813" name="Google Shape;813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699982">
            <a:off x="11687385" y="5949203"/>
            <a:ext cx="3168106" cy="4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05"/>
          <p:cNvSpPr txBox="1"/>
          <p:nvPr/>
        </p:nvSpPr>
        <p:spPr>
          <a:xfrm>
            <a:off x="6908617" y="7534337"/>
            <a:ext cx="3714600" cy="872100"/>
          </a:xfrm>
          <a:prstGeom prst="rect">
            <a:avLst/>
          </a:prstGeom>
          <a:solidFill>
            <a:srgbClr val="3498DB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05"/>
          <p:cNvSpPr txBox="1"/>
          <p:nvPr/>
        </p:nvSpPr>
        <p:spPr>
          <a:xfrm>
            <a:off x="12297460" y="7153337"/>
            <a:ext cx="3609000" cy="1641900"/>
          </a:xfrm>
          <a:prstGeom prst="rect">
            <a:avLst/>
          </a:prstGeom>
          <a:solidFill>
            <a:srgbClr val="F2B21C">
              <a:alpha val="3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Grouped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05"/>
          <p:cNvSpPr txBox="1"/>
          <p:nvPr/>
        </p:nvSpPr>
        <p:spPr>
          <a:xfrm>
            <a:off x="330200" y="1812925"/>
            <a:ext cx="153594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in terms of basic units — </a:t>
            </a:r>
            <a:r>
              <a:rPr b="0" i="0" lang="en-US" sz="3600" u="none" cap="none" strike="noStrike">
                <a:solidFill>
                  <a:srgbClr val="15AF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0" i="0" lang="en-US" sz="3600" u="none" cap="none" strike="noStrike">
                <a:solidFill>
                  <a:srgbClr val="3498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0" i="0" lang="en-US" sz="3600" u="none" cap="none" strike="noStrike">
                <a:solidFill>
                  <a:srgbClr val="F2B2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data.table syntax provides </a:t>
            </a:r>
            <a:r>
              <a:rPr b="0" i="1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placeholder </a:t>
            </a:r>
            <a:r>
              <a:rPr b="0" i="0" lang="en-US" sz="3600" u="none" cap="none" strike="noStrike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of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05"/>
          <p:cNvSpPr/>
          <p:nvPr/>
        </p:nvSpPr>
        <p:spPr>
          <a:xfrm>
            <a:off x="1234775" y="3369900"/>
            <a:ext cx="14795100" cy="5621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6"/>
          <p:cNvSpPr txBox="1"/>
          <p:nvPr/>
        </p:nvSpPr>
        <p:spPr>
          <a:xfrm>
            <a:off x="99" y="-1905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Summarize in join via by=.EACHI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06"/>
          <p:cNvSpPr txBox="1"/>
          <p:nvPr/>
        </p:nvSpPr>
        <p:spPr>
          <a:xfrm>
            <a:off x="86750" y="1072450"/>
            <a:ext cx="16169400" cy="41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&gt; flights[three.days, .(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+   mean_air_time=mean(air_time),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+   num_flights=.N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+ ), by=.EACHI, on=.(month,day)]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   month day mean_air_time num_flights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1:     3  17      168.9890         911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2:     9  26      151.4147         815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3:    12  25            NA           0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4" name="Google Shape;824;p106"/>
          <p:cNvSpPr txBox="1"/>
          <p:nvPr/>
        </p:nvSpPr>
        <p:spPr>
          <a:xfrm>
            <a:off x="99100" y="5356225"/>
            <a:ext cx="160728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b="1"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DT[ i, j, by=.EACHI, on]</a:t>
            </a: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means, for each row in </a:t>
            </a:r>
            <a:r>
              <a:rPr b="1"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lookup the rows in </a:t>
            </a:r>
            <a:r>
              <a:rPr b="1"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</a:t>
            </a: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which match using </a:t>
            </a:r>
            <a:r>
              <a:rPr b="1"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</a:t>
            </a: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columns, and compute/return </a:t>
            </a:r>
            <a:r>
              <a:rPr b="1"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endParaRPr b="1"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400"/>
              <a:buFont typeface="Helvetica Neue"/>
              <a:buChar char="•"/>
            </a:pPr>
            <a:r>
              <a:rPr lang="en-US" sz="34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the same as by=.(month,day) which would do the computation for every unique combination of month and day (much less efficient if we only want the result for a few combinations)</a:t>
            </a:r>
            <a:endParaRPr sz="34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7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reshaping: wide to long (melt)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07"/>
          <p:cNvSpPr/>
          <p:nvPr/>
        </p:nvSpPr>
        <p:spPr>
          <a:xfrm>
            <a:off x="7639475" y="1939125"/>
            <a:ext cx="7706400" cy="24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1" name="Google Shape;831;p107"/>
          <p:cNvSpPr/>
          <p:nvPr/>
        </p:nvSpPr>
        <p:spPr>
          <a:xfrm>
            <a:off x="1805400" y="3276450"/>
            <a:ext cx="4262700" cy="513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2" name="Google Shape;832;p107"/>
          <p:cNvSpPr txBox="1"/>
          <p:nvPr/>
        </p:nvSpPr>
        <p:spPr>
          <a:xfrm>
            <a:off x="7806675" y="2106300"/>
            <a:ext cx="73386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Wide data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Few rows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Many columns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3" name="Google Shape;833;p107"/>
          <p:cNvSpPr txBox="1"/>
          <p:nvPr/>
        </p:nvSpPr>
        <p:spPr>
          <a:xfrm>
            <a:off x="1907650" y="3395425"/>
            <a:ext cx="40101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Long</a:t>
            </a: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 data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Many rows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Gill Sans"/>
                <a:ea typeface="Gill Sans"/>
                <a:cs typeface="Gill Sans"/>
                <a:sym typeface="Gill Sans"/>
              </a:rPr>
              <a:t>Few columns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34" name="Google Shape;834;p107"/>
          <p:cNvCxnSpPr/>
          <p:nvPr/>
        </p:nvCxnSpPr>
        <p:spPr>
          <a:xfrm flipH="1" rot="10800000">
            <a:off x="6419200" y="4864625"/>
            <a:ext cx="4847700" cy="2992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5" name="Google Shape;835;p107"/>
          <p:cNvCxnSpPr/>
          <p:nvPr/>
        </p:nvCxnSpPr>
        <p:spPr>
          <a:xfrm flipH="1">
            <a:off x="4530375" y="2290175"/>
            <a:ext cx="2975400" cy="8358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" name="Google Shape;836;p107"/>
          <p:cNvSpPr txBox="1"/>
          <p:nvPr/>
        </p:nvSpPr>
        <p:spPr>
          <a:xfrm>
            <a:off x="3800125" y="1691600"/>
            <a:ext cx="3162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melt( )</a:t>
            </a:r>
            <a:endParaRPr b="1" sz="5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7" name="Google Shape;837;p107"/>
          <p:cNvSpPr txBox="1"/>
          <p:nvPr/>
        </p:nvSpPr>
        <p:spPr>
          <a:xfrm>
            <a:off x="9112550" y="6361375"/>
            <a:ext cx="4010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dcast( )</a:t>
            </a:r>
            <a:endParaRPr b="1" sz="5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8" name="Google Shape;838;p107"/>
          <p:cNvSpPr txBox="1"/>
          <p:nvPr/>
        </p:nvSpPr>
        <p:spPr>
          <a:xfrm>
            <a:off x="56225" y="8600600"/>
            <a:ext cx="6745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9" name="Google Shape;839;p107"/>
          <p:cNvSpPr txBox="1"/>
          <p:nvPr/>
        </p:nvSpPr>
        <p:spPr>
          <a:xfrm>
            <a:off x="0" y="8342100"/>
            <a:ext cx="1625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</a:rPr>
              <a:t>similar to stats::reshape(direction="long"), tidyr::pivot_longer( )</a:t>
            </a:r>
            <a:endParaRPr b="1" sz="4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8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melt: wide to long data reshape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08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3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4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846" name="Google Shape;846;p108"/>
          <p:cNvSpPr txBox="1"/>
          <p:nvPr/>
        </p:nvSpPr>
        <p:spPr>
          <a:xfrm>
            <a:off x="248225" y="1439625"/>
            <a:ext cx="15359400" cy="29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make the plot below of iris data?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iris has columns </a:t>
            </a:r>
            <a: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Sepal.Length, Sepal.Width, Petal.Length, Petal.Width, Species</a:t>
            </a:r>
            <a:endParaRPr sz="3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385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Helvetica Neue"/>
              <a:buChar char="•"/>
            </a:pPr>
            <a: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would need facet_grid(part ~ dim) + geom_histogram(aes(cm, fill=Species)), </a:t>
            </a:r>
            <a:endParaRPr sz="3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3385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Helvetica Neue"/>
              <a:buChar char="•"/>
            </a:pPr>
            <a: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dim column has values Length or Width, part values are Petal or Sepal</a:t>
            </a:r>
            <a:endParaRPr sz="3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7" name="Google Shape;847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97625"/>
            <a:ext cx="9492751" cy="474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9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melt: wide to long data reshape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09"/>
          <p:cNvSpPr txBox="1"/>
          <p:nvPr/>
        </p:nvSpPr>
        <p:spPr>
          <a:xfrm>
            <a:off x="330200" y="1791358"/>
            <a:ext cx="15265800" cy="8415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4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id</a:t>
            </a: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.vars=c("Species","flower")</a:t>
            </a:r>
            <a:r>
              <a:rPr b="0" i="0" lang="en-US" sz="4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075" y="3274451"/>
            <a:ext cx="10750049" cy="58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09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4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856" name="Google Shape;856;p109"/>
          <p:cNvSpPr txBox="1"/>
          <p:nvPr/>
        </p:nvSpPr>
        <p:spPr>
          <a:xfrm>
            <a:off x="12545950" y="66250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kinds of </a:t>
            </a:r>
            <a:r>
              <a:rPr b="1" i="0" lang="en-US" sz="8000" u="none" cap="none" strike="noStrike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table</a:t>
            </a: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efficiency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30200" y="1812925"/>
            <a:ext cx="153594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b="1"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R code syntax (saves programming time) </a:t>
            </a:r>
            <a:endParaRPr b="1"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C code implementation (saves time and memory, so larger data sets can be analyzed using smaller computational resources)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0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melt: wide to long data reshape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10"/>
          <p:cNvSpPr txBox="1"/>
          <p:nvPr/>
        </p:nvSpPr>
        <p:spPr>
          <a:xfrm>
            <a:off x="330200" y="1791358"/>
            <a:ext cx="15265800" cy="5799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31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31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</a:t>
            </a:r>
            <a:r>
              <a:rPr lang="en-US" sz="31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measure.vars=c("Sepal.Length","Sepal.Width","Petal.Length","Petal.Width"))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3" name="Google Shape;8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075" y="3274451"/>
            <a:ext cx="10750049" cy="58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10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4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865" name="Google Shape;865;p110"/>
          <p:cNvSpPr txBox="1"/>
          <p:nvPr/>
        </p:nvSpPr>
        <p:spPr>
          <a:xfrm>
            <a:off x="12545950" y="66250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11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melt: wide to long data reshape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111"/>
          <p:cNvSpPr txBox="1"/>
          <p:nvPr/>
        </p:nvSpPr>
        <p:spPr>
          <a:xfrm>
            <a:off x="330200" y="1791358"/>
            <a:ext cx="15265800" cy="8415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4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</a:t>
            </a: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measure.vars=</a:t>
            </a: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patterns</a:t>
            </a: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(".*[.].*"))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075" y="3274451"/>
            <a:ext cx="10750049" cy="58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11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4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874" name="Google Shape;874;p111"/>
          <p:cNvSpPr txBox="1"/>
          <p:nvPr/>
        </p:nvSpPr>
        <p:spPr>
          <a:xfrm>
            <a:off x="12545950" y="66250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2"/>
          <p:cNvSpPr txBox="1"/>
          <p:nvPr/>
        </p:nvSpPr>
        <p:spPr>
          <a:xfrm>
            <a:off x="0" y="3092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melt: wide to long data reshape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2"/>
          <p:cNvSpPr txBox="1"/>
          <p:nvPr/>
        </p:nvSpPr>
        <p:spPr>
          <a:xfrm>
            <a:off x="330200" y="3239158"/>
            <a:ext cx="15265800" cy="8415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4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</a:t>
            </a: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measure.vars=patterns("regular expression"))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12"/>
          <p:cNvSpPr txBox="1"/>
          <p:nvPr/>
        </p:nvSpPr>
        <p:spPr>
          <a:xfrm>
            <a:off x="-100" y="4323344"/>
            <a:ext cx="162561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melt the arr_delay and dep_delay columns of flights data, by specifying them as measure.vars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Additionally specify id.vars to limit which columns are copied to output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2" name="Google Shape;882;p112"/>
          <p:cNvSpPr txBox="1"/>
          <p:nvPr/>
        </p:nvSpPr>
        <p:spPr>
          <a:xfrm>
            <a:off x="330200" y="2324758"/>
            <a:ext cx="15265800" cy="8415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4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</a:t>
            </a: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measure.vars=c("valueA","valueB"))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12"/>
          <p:cNvSpPr txBox="1"/>
          <p:nvPr/>
        </p:nvSpPr>
        <p:spPr>
          <a:xfrm>
            <a:off x="330200" y="1410358"/>
            <a:ext cx="15265800" cy="8415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4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id</a:t>
            </a:r>
            <a:r>
              <a:rPr lang="en-US" sz="4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.vars=c("ID1","ID2")</a:t>
            </a:r>
            <a:r>
              <a:rPr b="0" i="0" lang="en-US" sz="48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12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3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4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885" name="Google Shape;885;p112"/>
          <p:cNvSpPr txBox="1"/>
          <p:nvPr/>
        </p:nvSpPr>
        <p:spPr>
          <a:xfrm>
            <a:off x="12545950" y="66250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13"/>
          <p:cNvSpPr txBox="1"/>
          <p:nvPr/>
        </p:nvSpPr>
        <p:spPr>
          <a:xfrm>
            <a:off x="0" y="44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 with measure( ), new on GitHub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13"/>
          <p:cNvSpPr txBox="1"/>
          <p:nvPr/>
        </p:nvSpPr>
        <p:spPr>
          <a:xfrm>
            <a:off x="0" y="1105550"/>
            <a:ext cx="16256100" cy="8106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4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</a:t>
            </a:r>
            <a:r>
              <a:rPr lang="en-US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measure.vars=measure(part,dim,pattern="(.*)[.](.*)"))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00" y="2861458"/>
            <a:ext cx="11409864" cy="6206342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13"/>
          <p:cNvSpPr txBox="1"/>
          <p:nvPr/>
        </p:nvSpPr>
        <p:spPr>
          <a:xfrm>
            <a:off x="-100" y="2002175"/>
            <a:ext cx="162561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 groups ( ) in pattern used to define output variable columns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4" name="Google Shape;894;p113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4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895" name="Google Shape;895;p113"/>
          <p:cNvSpPr txBox="1"/>
          <p:nvPr/>
        </p:nvSpPr>
        <p:spPr>
          <a:xfrm>
            <a:off x="12545950" y="66250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4"/>
          <p:cNvSpPr txBox="1"/>
          <p:nvPr/>
        </p:nvSpPr>
        <p:spPr>
          <a:xfrm>
            <a:off x="0" y="44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 with measure( ), new on GitHub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14"/>
          <p:cNvSpPr txBox="1"/>
          <p:nvPr/>
        </p:nvSpPr>
        <p:spPr>
          <a:xfrm>
            <a:off x="0" y="1105550"/>
            <a:ext cx="16256100" cy="8106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4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</a:t>
            </a:r>
            <a:r>
              <a:rPr lang="en-US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measure.vars=measure(part,dim,sep=".")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00" y="2861458"/>
            <a:ext cx="11409864" cy="6206342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14"/>
          <p:cNvSpPr txBox="1"/>
          <p:nvPr/>
        </p:nvSpPr>
        <p:spPr>
          <a:xfrm>
            <a:off x="-100" y="2002175"/>
            <a:ext cx="162561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76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900"/>
              <a:buFont typeface="Helvetica Neue"/>
              <a:buChar char="•"/>
            </a:pPr>
            <a:r>
              <a:rPr lang="en-US" sz="39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 input columns with most groups after splitting (2 in this case)</a:t>
            </a:r>
            <a:endParaRPr sz="39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4" name="Google Shape;904;p114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4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905" name="Google Shape;905;p114"/>
          <p:cNvSpPr txBox="1"/>
          <p:nvPr/>
        </p:nvSpPr>
        <p:spPr>
          <a:xfrm>
            <a:off x="12545950" y="66250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5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3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4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911" name="Google Shape;911;p115"/>
          <p:cNvSpPr txBox="1"/>
          <p:nvPr/>
        </p:nvSpPr>
        <p:spPr>
          <a:xfrm>
            <a:off x="271650" y="888650"/>
            <a:ext cx="15359400" cy="35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69270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452"/>
              <a:buFont typeface="Helvetica Neue"/>
              <a:buChar char="•"/>
            </a:pPr>
            <a: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</a:t>
            </a:r>
            <a: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make the plot below of iris data</a:t>
            </a:r>
            <a:endParaRPr sz="31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021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lvetica Neue"/>
              <a:buChar char="•"/>
            </a:pPr>
            <a: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convert iris to data.table, then reshape</a:t>
            </a:r>
            <a: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</a:t>
            </a:r>
            <a:b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melt(DT, measure=measure(____________), value.name="cm")</a:t>
            </a:r>
            <a:endParaRPr sz="31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56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600"/>
              <a:buFont typeface="Helvetica Neue"/>
              <a:buChar char="•"/>
            </a:pPr>
            <a: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library(ggplot2); ggplot( ) + facet_grid(part ~ dim) + </a:t>
            </a:r>
            <a:b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1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geom_histogram(aes(cm, fill=Species), data=output_of_melt)</a:t>
            </a:r>
            <a:endParaRPr sz="31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2" name="Google Shape;912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97625"/>
            <a:ext cx="9492751" cy="474637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15"/>
          <p:cNvSpPr txBox="1"/>
          <p:nvPr/>
        </p:nvSpPr>
        <p:spPr>
          <a:xfrm>
            <a:off x="0" y="44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 with measure( ), new on GitHub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15"/>
          <p:cNvSpPr txBox="1"/>
          <p:nvPr/>
        </p:nvSpPr>
        <p:spPr>
          <a:xfrm>
            <a:off x="12545950" y="66250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6"/>
          <p:cNvSpPr txBox="1"/>
          <p:nvPr/>
        </p:nvSpPr>
        <p:spPr>
          <a:xfrm>
            <a:off x="0" y="1791350"/>
            <a:ext cx="16256100" cy="8262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47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47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</a:t>
            </a:r>
            <a:r>
              <a:rPr lang="en-US" sz="47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measure.vars=measure(part, value.name, sep="."))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5" y="3655075"/>
            <a:ext cx="12880123" cy="54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16"/>
          <p:cNvSpPr txBox="1"/>
          <p:nvPr/>
        </p:nvSpPr>
        <p:spPr>
          <a:xfrm>
            <a:off x="0" y="44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 with measure( ), new on GitHub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16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4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923" name="Google Shape;923;p116"/>
          <p:cNvSpPr txBox="1"/>
          <p:nvPr/>
        </p:nvSpPr>
        <p:spPr>
          <a:xfrm>
            <a:off x="12545950" y="66250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7"/>
          <p:cNvSpPr txBox="1"/>
          <p:nvPr/>
        </p:nvSpPr>
        <p:spPr>
          <a:xfrm>
            <a:off x="0" y="1791350"/>
            <a:ext cx="16256100" cy="826200"/>
          </a:xfrm>
          <a:prstGeom prst="rect">
            <a:avLst/>
          </a:prstGeom>
          <a:solidFill>
            <a:srgbClr val="F8C9C4">
              <a:alpha val="2627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800"/>
              <a:buFont typeface="Helvetica Neue"/>
              <a:buNone/>
            </a:pPr>
            <a:r>
              <a:rPr lang="en-US" sz="47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melt(D</a:t>
            </a:r>
            <a:r>
              <a:rPr b="0" i="0" lang="en-US" sz="47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T, </a:t>
            </a:r>
            <a:r>
              <a:rPr lang="en-US" sz="47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measure.vars=measure(value.name, dim, sep="."))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" y="3547251"/>
            <a:ext cx="12818698" cy="5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17"/>
          <p:cNvSpPr txBox="1"/>
          <p:nvPr/>
        </p:nvSpPr>
        <p:spPr>
          <a:xfrm>
            <a:off x="0" y="44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 with measure( ), new on GitHub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17"/>
          <p:cNvSpPr txBox="1"/>
          <p:nvPr/>
        </p:nvSpPr>
        <p:spPr>
          <a:xfrm>
            <a:off x="12578850" y="69986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4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932" name="Google Shape;932;p117"/>
          <p:cNvSpPr txBox="1"/>
          <p:nvPr/>
        </p:nvSpPr>
        <p:spPr>
          <a:xfrm>
            <a:off x="12545950" y="66250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8"/>
          <p:cNvSpPr txBox="1"/>
          <p:nvPr/>
        </p:nvSpPr>
        <p:spPr>
          <a:xfrm>
            <a:off x="0" y="4425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68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 with measure( ), new on GitHub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18"/>
          <p:cNvSpPr txBox="1"/>
          <p:nvPr/>
        </p:nvSpPr>
        <p:spPr>
          <a:xfrm>
            <a:off x="248225" y="1058625"/>
            <a:ext cx="15601500" cy="6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to show that sepals are larger than petals, make the plot below of iris data. First convert iris to data.table.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56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600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use melt with measure( ) to reshape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56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600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library(ggplot2); ggplot ( ) + </a:t>
            </a:r>
            <a: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facet_grid(. ~ dim) + </a:t>
            </a:r>
            <a:b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geom_point(aes(</a:t>
            </a:r>
            <a:b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Petal, Sepal, color=Species), </a:t>
            </a:r>
            <a:b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data=output_of_melt)+</a:t>
            </a:r>
            <a:b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geom_abline(</a:t>
            </a:r>
            <a:b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slope=1, intercept=0)</a:t>
            </a:r>
            <a:endParaRPr sz="3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9" name="Google Shape;93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094" y="4712675"/>
            <a:ext cx="9664901" cy="44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18"/>
          <p:cNvSpPr txBox="1"/>
          <p:nvPr/>
        </p:nvSpPr>
        <p:spPr>
          <a:xfrm>
            <a:off x="12578850" y="2655275"/>
            <a:ext cx="3677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melt examples adapted from: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Hocking TD. Wide-to-tall data reshaping using regular expressions and the nc package.</a:t>
            </a:r>
            <a:r>
              <a:rPr lang="en-US" sz="2100">
                <a:uFill>
                  <a:noFill/>
                </a:uFill>
                <a:hlinkClick r:id="rId4"/>
              </a:rPr>
              <a:t> </a:t>
            </a:r>
            <a:r>
              <a:rPr lang="en-US" sz="2100" u="sng">
                <a:solidFill>
                  <a:schemeClr val="hlink"/>
                </a:solidFill>
                <a:hlinkClick r:id="rId5"/>
              </a:rPr>
              <a:t>R Journal</a:t>
            </a:r>
            <a:r>
              <a:rPr lang="en-US" sz="2100"/>
              <a:t> (2021), doi:10.32614/RJ-2021-029</a:t>
            </a:r>
            <a:endParaRPr sz="2400"/>
          </a:p>
        </p:txBody>
      </p:sp>
      <p:sp>
        <p:nvSpPr>
          <p:cNvPr id="941" name="Google Shape;941;p118"/>
          <p:cNvSpPr txBox="1"/>
          <p:nvPr/>
        </p:nvSpPr>
        <p:spPr>
          <a:xfrm>
            <a:off x="12545950" y="2281625"/>
            <a:ext cx="371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figure source code</a:t>
            </a:r>
            <a:endParaRPr sz="2500">
              <a:solidFill>
                <a:srgbClr val="5252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38750">
              <a:srgbClr val="F1F2F4"/>
            </a:gs>
            <a:gs pos="100000">
              <a:srgbClr val="E2E4E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9"/>
          <p:cNvSpPr txBox="1"/>
          <p:nvPr/>
        </p:nvSpPr>
        <p:spPr>
          <a:xfrm>
            <a:off x="99" y="-38100"/>
            <a:ext cx="162561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4535"/>
              </a:buClr>
              <a:buSzPts val="8000"/>
              <a:buFont typeface="Helvetica Neue"/>
              <a:buNone/>
            </a:pPr>
            <a:r>
              <a:rPr b="1" lang="en-US" sz="8000">
                <a:solidFill>
                  <a:srgbClr val="D445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melt exercise for flights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19"/>
          <p:cNvSpPr txBox="1"/>
          <p:nvPr/>
        </p:nvSpPr>
        <p:spPr>
          <a:xfrm>
            <a:off x="248225" y="1287225"/>
            <a:ext cx="156015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724452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2952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make the plot below of flights data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56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600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melt with either patterns( ) or measure( ) to reshape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765600" lvl="0" marL="72445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2565B"/>
              </a:buClr>
              <a:buSzPts val="3600"/>
              <a:buFont typeface="Helvetica Neue"/>
              <a:buChar char="•"/>
            </a:pP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ggplot( ) + </a:t>
            </a:r>
            <a:b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600">
                <a:solidFill>
                  <a:srgbClr val="5256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geom_histogram(aes(delay_minutes, fill=variable), data=output_of_melt)</a:t>
            </a:r>
            <a:endParaRPr sz="3600">
              <a:solidFill>
                <a:srgbClr val="52565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8" name="Google Shape;94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89925"/>
            <a:ext cx="8803348" cy="44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